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7" r:id="rId2"/>
    <p:sldId id="258" r:id="rId3"/>
    <p:sldId id="268" r:id="rId4"/>
    <p:sldId id="259" r:id="rId5"/>
    <p:sldId id="269" r:id="rId6"/>
    <p:sldId id="260" r:id="rId7"/>
    <p:sldId id="261" r:id="rId8"/>
    <p:sldId id="270" r:id="rId9"/>
    <p:sldId id="271" r:id="rId10"/>
    <p:sldId id="272" r:id="rId11"/>
    <p:sldId id="273" r:id="rId12"/>
    <p:sldId id="274" r:id="rId13"/>
    <p:sldId id="275" r:id="rId14"/>
    <p:sldId id="276" r:id="rId15"/>
    <p:sldId id="277" r:id="rId16"/>
    <p:sldId id="278" r:id="rId17"/>
    <p:sldId id="279" r:id="rId18"/>
    <p:sldId id="280" r:id="rId19"/>
    <p:sldId id="281" r:id="rId20"/>
    <p:sldId id="282" r:id="rId21"/>
    <p:sldId id="283"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notesViewPr>
    <p:cSldViewPr>
      <p:cViewPr>
        <p:scale>
          <a:sx n="120" d="100"/>
          <a:sy n="120" d="100"/>
        </p:scale>
        <p:origin x="-624" y="217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306803-91A2-4F25-8267-CAD89C229123}" type="datetimeFigureOut">
              <a:rPr lang="en-US" smtClean="0"/>
              <a:t>4/13/2018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80E374-BB11-429F-A35D-568A89E330A7}" type="slidenum">
              <a:rPr lang="en-US" smtClean="0"/>
              <a:t>‹#›</a:t>
            </a:fld>
            <a:endParaRPr lang="en-US"/>
          </a:p>
        </p:txBody>
      </p:sp>
    </p:spTree>
    <p:extLst>
      <p:ext uri="{BB962C8B-B14F-4D97-AF65-F5344CB8AC3E}">
        <p14:creationId xmlns:p14="http://schemas.microsoft.com/office/powerpoint/2010/main" val="2855500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D80E374-BB11-429F-A35D-568A89E330A7}" type="slidenum">
              <a:rPr lang="en-US" smtClean="0"/>
              <a:t>1</a:t>
            </a:fld>
            <a:endParaRPr lang="en-US"/>
          </a:p>
        </p:txBody>
      </p:sp>
    </p:spTree>
    <p:extLst>
      <p:ext uri="{BB962C8B-B14F-4D97-AF65-F5344CB8AC3E}">
        <p14:creationId xmlns:p14="http://schemas.microsoft.com/office/powerpoint/2010/main" val="2379920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0811E0-43E9-443E-A093-F0AAE3B6AAB0}" type="slidenum">
              <a:rPr lang="en-US" smtClean="0"/>
              <a:t>10</a:t>
            </a:fld>
            <a:endParaRPr lang="en-US"/>
          </a:p>
        </p:txBody>
      </p:sp>
    </p:spTree>
    <p:extLst>
      <p:ext uri="{BB962C8B-B14F-4D97-AF65-F5344CB8AC3E}">
        <p14:creationId xmlns:p14="http://schemas.microsoft.com/office/powerpoint/2010/main" val="41574441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just">
              <a:spcBef>
                <a:spcPts val="0"/>
              </a:spcBef>
              <a:spcAft>
                <a:spcPts val="0"/>
              </a:spcAft>
              <a:buFont typeface="Symbol"/>
              <a:buChar char=""/>
            </a:pPr>
            <a:r>
              <a:rPr lang="en-US" dirty="0">
                <a:latin typeface="Times New Roman"/>
                <a:ea typeface="Times New Roman"/>
              </a:rPr>
              <a:t>After showing the slide on consequences of risk-taking behavior, facilitate further discussion on risks and consequences, using the following questions to probe further into key gender and age issues:</a:t>
            </a:r>
            <a:endParaRPr lang="en-US" dirty="0">
              <a:latin typeface="Times New Roman"/>
              <a:ea typeface="Calibri"/>
            </a:endParaRPr>
          </a:p>
          <a:p>
            <a:pPr marL="342900" marR="0" lvl="0" indent="-342900" algn="just">
              <a:spcBef>
                <a:spcPts val="0"/>
              </a:spcBef>
              <a:spcAft>
                <a:spcPts val="0"/>
              </a:spcAft>
              <a:buFont typeface="Courier New"/>
              <a:buChar char="o"/>
            </a:pPr>
            <a:r>
              <a:rPr lang="en-US" dirty="0">
                <a:latin typeface="Times New Roman"/>
                <a:ea typeface="Times New Roman"/>
              </a:rPr>
              <a:t>Looking at the SRH-related consequences, which are experienced by female adolescents, male adolescents or both?</a:t>
            </a:r>
            <a:endParaRPr lang="en-US" dirty="0">
              <a:latin typeface="Times New Roman"/>
              <a:ea typeface="Calibri"/>
            </a:endParaRPr>
          </a:p>
          <a:p>
            <a:pPr marL="342900" lvl="0" indent="-342900">
              <a:buFont typeface="Courier New"/>
              <a:buChar char="o"/>
            </a:pPr>
            <a:r>
              <a:rPr lang="en-US" dirty="0">
                <a:latin typeface="Times New Roman"/>
                <a:ea typeface="Times New Roman"/>
              </a:rPr>
              <a:t>Who took the initial risk – the female, the male or both?  What does this say about the gender-disparity in who/how adolescents experience SRH consequences?</a:t>
            </a:r>
            <a:endParaRPr lang="en-US" dirty="0">
              <a:latin typeface="Times New Roman"/>
              <a:ea typeface="Calibri"/>
            </a:endParaRPr>
          </a:p>
          <a:p>
            <a:pPr marL="342900" marR="0" lvl="0" indent="-342900" algn="just">
              <a:spcBef>
                <a:spcPts val="0"/>
              </a:spcBef>
              <a:spcAft>
                <a:spcPts val="0"/>
              </a:spcAft>
              <a:buFont typeface="Courier New"/>
              <a:buChar char="o"/>
            </a:pPr>
            <a:r>
              <a:rPr lang="en-US" dirty="0">
                <a:latin typeface="Times New Roman"/>
                <a:ea typeface="Times New Roman"/>
              </a:rPr>
              <a:t>How does adolescent risk-taking and consequences differ from those experienced by adults?  How are they similar?  </a:t>
            </a:r>
            <a:endParaRPr lang="en-US" dirty="0">
              <a:latin typeface="Times New Roman"/>
              <a:ea typeface="Calibri"/>
            </a:endParaRPr>
          </a:p>
          <a:p>
            <a:pPr marL="342900" marR="0" lvl="0" indent="-342900" algn="just">
              <a:spcBef>
                <a:spcPts val="0"/>
              </a:spcBef>
              <a:spcAft>
                <a:spcPts val="0"/>
              </a:spcAft>
              <a:buFont typeface="Courier New"/>
              <a:buChar char="o"/>
            </a:pPr>
            <a:r>
              <a:rPr lang="en-US" dirty="0">
                <a:latin typeface="Times New Roman"/>
                <a:ea typeface="Times New Roman"/>
              </a:rPr>
              <a:t>What does adolescent risk-taking behaviors and consequences mean for you as a provider – in terms of your understanding, the SRH needs of your client, and helping your client navigate risk?</a:t>
            </a:r>
          </a:p>
          <a:p>
            <a:pPr marL="342900" marR="0" lvl="0" indent="-342900" algn="just">
              <a:spcBef>
                <a:spcPts val="0"/>
              </a:spcBef>
              <a:spcAft>
                <a:spcPts val="0"/>
              </a:spcAft>
              <a:buFont typeface="Courier New"/>
              <a:buChar char="o"/>
            </a:pPr>
            <a:r>
              <a:rPr lang="en-US" dirty="0">
                <a:latin typeface="Times New Roman"/>
                <a:ea typeface="Times New Roman"/>
              </a:rPr>
              <a:t>Can you give examples of how you can work as providers to help adolescents navigate risk.</a:t>
            </a:r>
            <a:endParaRPr lang="en-US" dirty="0"/>
          </a:p>
        </p:txBody>
      </p:sp>
      <p:sp>
        <p:nvSpPr>
          <p:cNvPr id="4" name="Slide Number Placeholder 3"/>
          <p:cNvSpPr>
            <a:spLocks noGrp="1"/>
          </p:cNvSpPr>
          <p:nvPr>
            <p:ph type="sldNum" sz="quarter" idx="10"/>
          </p:nvPr>
        </p:nvSpPr>
        <p:spPr/>
        <p:txBody>
          <a:bodyPr/>
          <a:lstStyle/>
          <a:p>
            <a:fld id="{2F0811E0-43E9-443E-A093-F0AAE3B6AAB0}" type="slidenum">
              <a:rPr lang="en-US" smtClean="0"/>
              <a:t>11</a:t>
            </a:fld>
            <a:endParaRPr lang="en-US"/>
          </a:p>
        </p:txBody>
      </p:sp>
    </p:spTree>
    <p:extLst>
      <p:ext uri="{BB962C8B-B14F-4D97-AF65-F5344CB8AC3E}">
        <p14:creationId xmlns:p14="http://schemas.microsoft.com/office/powerpoint/2010/main" val="13021653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buFont typeface="Symbol"/>
              <a:buChar char=""/>
              <a:tabLst>
                <a:tab pos="228600" algn="l"/>
              </a:tabLst>
            </a:pPr>
            <a:r>
              <a:rPr lang="en-US" sz="1100" spc="-10" dirty="0">
                <a:effectLst/>
                <a:latin typeface="Times New Roman"/>
                <a:ea typeface="Times New Roman"/>
              </a:rPr>
              <a:t>Explain that while health providers must address the physical needs of adolescent clients, psycho-social factors such as gender, self-esteem and relationships are often as, if not more, critical to their client being able to seek and receive health care.  They also can impact on the client’s ability to follow-through with the recommended treatment or behavior, especially if that action should ideally be sustained or repeated over time.</a:t>
            </a:r>
            <a:endParaRPr lang="en-US" dirty="0">
              <a:latin typeface="Times New Roman"/>
              <a:ea typeface="Calibri"/>
            </a:endParaRPr>
          </a:p>
          <a:p>
            <a:pPr marL="342900" lvl="0" indent="-342900">
              <a:buFont typeface="Symbol"/>
              <a:buChar char=""/>
              <a:tabLst>
                <a:tab pos="228600" algn="l"/>
              </a:tabLst>
            </a:pPr>
            <a:r>
              <a:rPr lang="en-US" dirty="0">
                <a:latin typeface="Times New Roman"/>
                <a:ea typeface="MS Gothic"/>
              </a:rPr>
              <a:t>Explain that certain psychosocial factors - social relationships and pressures, along with concerns of self-perceptions - become very strong during adolescence. These, in turn, have a significant influence on sexual decision-making and sexual and reproductive health. </a:t>
            </a:r>
            <a:endParaRPr lang="en-US" dirty="0">
              <a:latin typeface="Times New Roman"/>
              <a:ea typeface="Calibri"/>
            </a:endParaRPr>
          </a:p>
          <a:p>
            <a:pPr marL="342900" lvl="0" indent="-342900">
              <a:buFont typeface="Symbol"/>
              <a:buChar char=""/>
              <a:tabLst>
                <a:tab pos="228600" algn="l"/>
              </a:tabLst>
            </a:pPr>
            <a:r>
              <a:rPr lang="en-US" dirty="0">
                <a:latin typeface="Times New Roman"/>
                <a:ea typeface="MS Gothic"/>
              </a:rPr>
              <a:t>Previous sessions have explored some of the vulnerabilities and factors that adolescents face due to their age.  In addition, gender norms and roles are critical factors in shaping adolescent lives. Show the slide on gender roles.</a:t>
            </a:r>
          </a:p>
          <a:p>
            <a:pPr marL="342900" lvl="0" indent="-342900">
              <a:buFont typeface="Symbol"/>
              <a:buChar char=""/>
              <a:tabLst>
                <a:tab pos="228600" algn="l"/>
              </a:tabLst>
            </a:pPr>
            <a:r>
              <a:rPr lang="en-US" spc="-10" dirty="0">
                <a:effectLst/>
                <a:latin typeface="Times New Roman"/>
                <a:ea typeface="Times New Roman"/>
              </a:rPr>
              <a:t>Conduct an activity to explore gender and age stereotypes. Ask students if they have ever been told to “act like a man” or “act like a woman” based on their sex. Ask them to share some experiences in which someone has said this or something similar to them. Why did the individual say this? How did it make the student feel? Tell the students that we are going to look more closely at these two phrases. By looking at them, we can begin to see how society can make it very difficult to be either male or female.</a:t>
            </a:r>
            <a:endParaRPr lang="en-US" sz="1400" dirty="0">
              <a:effectLst/>
              <a:latin typeface="Times New Roman"/>
              <a:ea typeface="Calibri"/>
            </a:endParaRPr>
          </a:p>
          <a:p>
            <a:pPr lvl="0">
              <a:tabLst>
                <a:tab pos="228600" algn="l"/>
              </a:tabLst>
            </a:pPr>
            <a:r>
              <a:rPr lang="en-US" dirty="0">
                <a:latin typeface="Times New Roman"/>
                <a:ea typeface="Calibri"/>
              </a:rPr>
              <a:t>See next slide to continue</a:t>
            </a:r>
          </a:p>
        </p:txBody>
      </p:sp>
      <p:sp>
        <p:nvSpPr>
          <p:cNvPr id="4" name="Slide Number Placeholder 3"/>
          <p:cNvSpPr>
            <a:spLocks noGrp="1"/>
          </p:cNvSpPr>
          <p:nvPr>
            <p:ph type="sldNum" sz="quarter" idx="10"/>
          </p:nvPr>
        </p:nvSpPr>
        <p:spPr/>
        <p:txBody>
          <a:bodyPr/>
          <a:lstStyle/>
          <a:p>
            <a:fld id="{2F0811E0-43E9-443E-A093-F0AAE3B6AAB0}" type="slidenum">
              <a:rPr lang="en-US" smtClean="0"/>
              <a:t>12</a:t>
            </a:fld>
            <a:endParaRPr lang="en-US"/>
          </a:p>
        </p:txBody>
      </p:sp>
    </p:spTree>
    <p:extLst>
      <p:ext uri="{BB962C8B-B14F-4D97-AF65-F5344CB8AC3E}">
        <p14:creationId xmlns:p14="http://schemas.microsoft.com/office/powerpoint/2010/main" val="22856913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191000"/>
            <a:ext cx="5486400" cy="4267200"/>
          </a:xfrm>
        </p:spPr>
        <p:txBody>
          <a:bodyPr/>
          <a:lstStyle/>
          <a:p>
            <a:pPr marL="342900" lvl="0" indent="-342900">
              <a:buFont typeface="Symbol"/>
              <a:buChar char=""/>
              <a:tabLst>
                <a:tab pos="228600" algn="l"/>
              </a:tabLst>
            </a:pPr>
            <a:r>
              <a:rPr lang="en-US" sz="1000" spc="-10" dirty="0">
                <a:effectLst/>
                <a:latin typeface="Times New Roman"/>
                <a:ea typeface="Times New Roman"/>
              </a:rPr>
              <a:t>Divide students into groups of 6-8 people. Assign one of the following to each group (expend or repeat categories as needed): </a:t>
            </a:r>
            <a:endParaRPr lang="en-US" sz="1000" dirty="0">
              <a:effectLst/>
              <a:latin typeface="Times New Roman"/>
              <a:ea typeface="Calibri"/>
            </a:endParaRPr>
          </a:p>
          <a:p>
            <a:pPr marL="342900" lvl="0" indent="-342900">
              <a:buFont typeface="Courier New"/>
              <a:buChar char="o"/>
              <a:tabLst>
                <a:tab pos="228600" algn="l"/>
              </a:tabLst>
            </a:pPr>
            <a:r>
              <a:rPr lang="en-US" sz="1000" spc="-10" dirty="0">
                <a:effectLst/>
                <a:latin typeface="Times New Roman"/>
                <a:ea typeface="Times New Roman"/>
              </a:rPr>
              <a:t>female child under 10 years</a:t>
            </a:r>
            <a:endParaRPr lang="en-US" sz="1000" dirty="0">
              <a:effectLst/>
              <a:latin typeface="Times New Roman"/>
              <a:ea typeface="Calibri"/>
            </a:endParaRPr>
          </a:p>
          <a:p>
            <a:pPr marL="342900" lvl="0" indent="-342900">
              <a:buFont typeface="Courier New"/>
              <a:buChar char="o"/>
              <a:tabLst>
                <a:tab pos="228600" algn="l"/>
              </a:tabLst>
            </a:pPr>
            <a:r>
              <a:rPr lang="en-US" sz="1000" spc="-10" dirty="0">
                <a:effectLst/>
                <a:latin typeface="Times New Roman"/>
                <a:ea typeface="Times New Roman"/>
              </a:rPr>
              <a:t>male child under 10 years</a:t>
            </a:r>
            <a:endParaRPr lang="en-US" sz="1000" dirty="0">
              <a:effectLst/>
              <a:latin typeface="Times New Roman"/>
              <a:ea typeface="Calibri"/>
            </a:endParaRPr>
          </a:p>
          <a:p>
            <a:pPr marL="342900" lvl="0" indent="-342900">
              <a:buFont typeface="Courier New"/>
              <a:buChar char="o"/>
              <a:tabLst>
                <a:tab pos="228600" algn="l"/>
              </a:tabLst>
            </a:pPr>
            <a:r>
              <a:rPr lang="en-US" sz="1000" spc="-10" dirty="0">
                <a:effectLst/>
                <a:latin typeface="Times New Roman"/>
                <a:ea typeface="Times New Roman"/>
              </a:rPr>
              <a:t>adolescent girl, 15-19 years</a:t>
            </a:r>
            <a:endParaRPr lang="en-US" sz="1000" dirty="0">
              <a:effectLst/>
              <a:latin typeface="Times New Roman"/>
              <a:ea typeface="Calibri"/>
            </a:endParaRPr>
          </a:p>
          <a:p>
            <a:pPr marL="342900" lvl="0" indent="-342900">
              <a:buFont typeface="Courier New"/>
              <a:buChar char="o"/>
              <a:tabLst>
                <a:tab pos="228600" algn="l"/>
              </a:tabLst>
            </a:pPr>
            <a:r>
              <a:rPr lang="en-US" sz="1000" spc="-10" dirty="0">
                <a:effectLst/>
                <a:latin typeface="Times New Roman"/>
                <a:ea typeface="Times New Roman"/>
              </a:rPr>
              <a:t>adolescent boy, 15-19 years</a:t>
            </a:r>
            <a:endParaRPr lang="en-US" sz="1000" dirty="0">
              <a:effectLst/>
              <a:latin typeface="Times New Roman"/>
              <a:ea typeface="Calibri"/>
            </a:endParaRPr>
          </a:p>
          <a:p>
            <a:pPr marL="342900" lvl="0" indent="-342900">
              <a:buFont typeface="Courier New"/>
              <a:buChar char="o"/>
              <a:tabLst>
                <a:tab pos="228600" algn="l"/>
              </a:tabLst>
            </a:pPr>
            <a:r>
              <a:rPr lang="en-US" sz="1000" spc="-10" dirty="0">
                <a:effectLst/>
                <a:latin typeface="Times New Roman"/>
                <a:ea typeface="Times New Roman"/>
              </a:rPr>
              <a:t>woman over 24 years</a:t>
            </a:r>
            <a:endParaRPr lang="en-US" sz="1000" dirty="0">
              <a:effectLst/>
              <a:latin typeface="Times New Roman"/>
              <a:ea typeface="Calibri"/>
            </a:endParaRPr>
          </a:p>
          <a:p>
            <a:pPr marL="342900" lvl="0" indent="-342900">
              <a:buFont typeface="Courier New"/>
              <a:buChar char="o"/>
              <a:tabLst>
                <a:tab pos="228600" algn="l"/>
              </a:tabLst>
            </a:pPr>
            <a:r>
              <a:rPr lang="en-US" sz="1000" spc="-10" dirty="0">
                <a:effectLst/>
                <a:latin typeface="Times New Roman"/>
                <a:ea typeface="Times New Roman"/>
              </a:rPr>
              <a:t>man over 24 years  </a:t>
            </a:r>
            <a:endParaRPr lang="en-US" sz="1000" dirty="0">
              <a:effectLst/>
              <a:latin typeface="Times New Roman"/>
              <a:ea typeface="Calibri"/>
            </a:endParaRPr>
          </a:p>
          <a:p>
            <a:pPr marL="342900" lvl="0" indent="-342900">
              <a:buFont typeface="Symbol"/>
              <a:buChar char=""/>
              <a:tabLst>
                <a:tab pos="228600" algn="l"/>
              </a:tabLst>
            </a:pPr>
            <a:r>
              <a:rPr lang="en-US" sz="1000" spc="-10" dirty="0">
                <a:effectLst/>
                <a:latin typeface="Times New Roman"/>
                <a:ea typeface="Times New Roman"/>
              </a:rPr>
              <a:t>Give each group a piece of flipchart and ask them to title the paper “Act like a ____,” writing in the category assigned.  Give the groups 20 minutes to brainstorm and list out their ideas on what society’s expectations are for this type of individual, based on age and gender.  </a:t>
            </a:r>
            <a:endParaRPr lang="en-US" sz="1000" dirty="0">
              <a:effectLst/>
              <a:latin typeface="Times New Roman"/>
              <a:ea typeface="Calibri"/>
            </a:endParaRPr>
          </a:p>
          <a:p>
            <a:pPr marL="342900" lvl="0" indent="-342900">
              <a:buFont typeface="Symbol"/>
              <a:buChar char=""/>
              <a:tabLst>
                <a:tab pos="228600" algn="l"/>
              </a:tabLst>
            </a:pPr>
            <a:r>
              <a:rPr lang="en-US" sz="1000" spc="-10" dirty="0">
                <a:effectLst/>
                <a:latin typeface="Times New Roman"/>
                <a:ea typeface="Times New Roman"/>
              </a:rPr>
              <a:t>While groups can brainstorm on any stereotype, they should be sure to address factors related to sexual and reproductive health issues, such as:</a:t>
            </a:r>
          </a:p>
          <a:p>
            <a:pPr marL="342900" lvl="0" indent="-342900">
              <a:buFont typeface="Courier New"/>
              <a:buChar char="o"/>
              <a:tabLst>
                <a:tab pos="228600" algn="l"/>
              </a:tabLst>
            </a:pPr>
            <a:r>
              <a:rPr lang="en-US" sz="1000" spc="-10" dirty="0">
                <a:effectLst/>
                <a:latin typeface="Times New Roman"/>
                <a:ea typeface="Times New Roman"/>
              </a:rPr>
              <a:t>Expectations about engaging in sexual activity</a:t>
            </a:r>
            <a:endParaRPr lang="en-US" sz="1000" dirty="0">
              <a:effectLst/>
              <a:latin typeface="Times New Roman"/>
              <a:ea typeface="Calibri"/>
            </a:endParaRPr>
          </a:p>
          <a:p>
            <a:pPr marL="342900" lvl="0" indent="-342900">
              <a:buFont typeface="Courier New"/>
              <a:buChar char="o"/>
              <a:tabLst>
                <a:tab pos="228600" algn="l"/>
              </a:tabLst>
            </a:pPr>
            <a:r>
              <a:rPr lang="en-US" sz="1000" spc="-10" dirty="0">
                <a:effectLst/>
                <a:latin typeface="Times New Roman"/>
                <a:ea typeface="Times New Roman"/>
              </a:rPr>
              <a:t>Expectations about taking risks</a:t>
            </a:r>
            <a:endParaRPr lang="en-US" sz="1000" dirty="0">
              <a:effectLst/>
              <a:latin typeface="Times New Roman"/>
              <a:ea typeface="Calibri"/>
            </a:endParaRPr>
          </a:p>
          <a:p>
            <a:pPr marL="342900" lvl="0" indent="-342900">
              <a:buFont typeface="Courier New"/>
              <a:buChar char="o"/>
              <a:tabLst>
                <a:tab pos="228600" algn="l"/>
              </a:tabLst>
            </a:pPr>
            <a:r>
              <a:rPr lang="en-US" sz="1000" spc="-10" dirty="0">
                <a:effectLst/>
                <a:latin typeface="Times New Roman"/>
                <a:ea typeface="Times New Roman"/>
              </a:rPr>
              <a:t>Expectations about what to do when they are in pain or need help</a:t>
            </a:r>
            <a:endParaRPr lang="en-US" sz="1000" dirty="0">
              <a:effectLst/>
              <a:latin typeface="Times New Roman"/>
              <a:ea typeface="Calibri"/>
            </a:endParaRPr>
          </a:p>
          <a:p>
            <a:pPr marL="342900" lvl="0" indent="-342900">
              <a:buFont typeface="Courier New"/>
              <a:buChar char="o"/>
              <a:tabLst>
                <a:tab pos="228600" algn="l"/>
              </a:tabLst>
            </a:pPr>
            <a:r>
              <a:rPr lang="en-US" sz="1000" spc="-10" dirty="0">
                <a:effectLst/>
                <a:latin typeface="Times New Roman"/>
                <a:ea typeface="Times New Roman"/>
              </a:rPr>
              <a:t>Expectations about violence</a:t>
            </a:r>
          </a:p>
          <a:p>
            <a:pPr marL="342900" lvl="0" indent="-342900">
              <a:buFont typeface="Courier New"/>
              <a:buChar char="o"/>
              <a:tabLst>
                <a:tab pos="228600" algn="l"/>
              </a:tabLst>
            </a:pPr>
            <a:endParaRPr lang="en-US" sz="1000" spc="-10" dirty="0">
              <a:latin typeface="Times New Roman"/>
              <a:ea typeface="Calibri"/>
            </a:endParaRPr>
          </a:p>
          <a:p>
            <a:pPr lvl="0">
              <a:tabLst>
                <a:tab pos="228600" algn="l"/>
              </a:tabLst>
            </a:pPr>
            <a:r>
              <a:rPr lang="en-US" sz="1000" spc="-10" dirty="0">
                <a:effectLst/>
                <a:latin typeface="Times New Roman"/>
                <a:ea typeface="Calibri"/>
              </a:rPr>
              <a:t>See next slide to continue</a:t>
            </a:r>
            <a:endParaRPr lang="en-US" sz="1000" dirty="0">
              <a:effectLst/>
              <a:latin typeface="Times New Roman"/>
              <a:ea typeface="Calibri"/>
            </a:endParaRPr>
          </a:p>
        </p:txBody>
      </p:sp>
      <p:sp>
        <p:nvSpPr>
          <p:cNvPr id="4" name="Slide Number Placeholder 3"/>
          <p:cNvSpPr>
            <a:spLocks noGrp="1"/>
          </p:cNvSpPr>
          <p:nvPr>
            <p:ph type="sldNum" sz="quarter" idx="10"/>
          </p:nvPr>
        </p:nvSpPr>
        <p:spPr/>
        <p:txBody>
          <a:bodyPr/>
          <a:lstStyle/>
          <a:p>
            <a:fld id="{2F0811E0-43E9-443E-A093-F0AAE3B6AAB0}" type="slidenum">
              <a:rPr lang="en-US" smtClean="0"/>
              <a:t>13</a:t>
            </a:fld>
            <a:endParaRPr lang="en-US"/>
          </a:p>
        </p:txBody>
      </p:sp>
    </p:spTree>
    <p:extLst>
      <p:ext uri="{BB962C8B-B14F-4D97-AF65-F5344CB8AC3E}">
        <p14:creationId xmlns:p14="http://schemas.microsoft.com/office/powerpoint/2010/main" val="35098724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buFont typeface="Symbol"/>
              <a:buChar char=""/>
              <a:tabLst>
                <a:tab pos="228600" algn="l"/>
              </a:tabLst>
            </a:pPr>
            <a:r>
              <a:rPr lang="en-US" spc="-10" dirty="0">
                <a:effectLst/>
                <a:latin typeface="Times New Roman"/>
                <a:ea typeface="Times New Roman"/>
              </a:rPr>
              <a:t>Pass out 5 index cards to each participant. Tell them that first we’re going to try to put ourselves in the mind of an adolescent, because we can better plan for counseling adolescents if we understand the context in which they are making decisions about sexual behavior.  </a:t>
            </a:r>
            <a:endParaRPr lang="en-US" sz="1400" dirty="0">
              <a:effectLst/>
              <a:latin typeface="Times New Roman"/>
              <a:ea typeface="Calibri"/>
            </a:endParaRPr>
          </a:p>
          <a:p>
            <a:pPr marL="342900" lvl="0" indent="-342900">
              <a:spcAft>
                <a:spcPts val="300"/>
              </a:spcAft>
              <a:buFont typeface="Symbol"/>
              <a:buChar char=""/>
              <a:tabLst>
                <a:tab pos="228600" algn="l"/>
              </a:tabLst>
            </a:pPr>
            <a:r>
              <a:rPr lang="en-US" spc="-10" dirty="0">
                <a:effectLst/>
                <a:latin typeface="Times New Roman"/>
                <a:ea typeface="Times New Roman"/>
              </a:rPr>
              <a:t>Have students write one reason why adolescents have unprotected sex on each of their index cards. Give them 5 minutes to complete their cards. </a:t>
            </a:r>
            <a:endParaRPr lang="en-US" sz="1400" dirty="0">
              <a:effectLst/>
              <a:latin typeface="Times New Roman"/>
              <a:ea typeface="Calibri"/>
            </a:endParaRPr>
          </a:p>
          <a:p>
            <a:pPr marL="342900" lvl="0" indent="-342900">
              <a:spcAft>
                <a:spcPts val="300"/>
              </a:spcAft>
              <a:buFont typeface="Symbol"/>
              <a:buChar char=""/>
              <a:tabLst>
                <a:tab pos="228600" algn="l"/>
              </a:tabLst>
            </a:pPr>
            <a:r>
              <a:rPr lang="en-US" spc="-10" dirty="0">
                <a:effectLst/>
                <a:latin typeface="Times New Roman"/>
                <a:ea typeface="Times New Roman"/>
              </a:rPr>
              <a:t>Collect the cards and group them according to similar responses. </a:t>
            </a:r>
            <a:endParaRPr lang="en-US" sz="1400" dirty="0">
              <a:latin typeface="Times New Roman"/>
              <a:ea typeface="Times New Roman"/>
            </a:endParaRPr>
          </a:p>
          <a:p>
            <a:pPr marL="342900" lvl="0" indent="-342900">
              <a:spcAft>
                <a:spcPts val="300"/>
              </a:spcAft>
              <a:buFont typeface="Symbol"/>
              <a:buChar char=""/>
              <a:tabLst>
                <a:tab pos="228600" algn="l"/>
              </a:tabLst>
            </a:pPr>
            <a:r>
              <a:rPr lang="en-US" spc="-10" dirty="0">
                <a:effectLst/>
                <a:latin typeface="Times New Roman"/>
                <a:ea typeface="Times New Roman"/>
              </a:rPr>
              <a:t>Once a good list has been developed, go through the responses and circle those that are more relevant for adolescents vs. adults.  Discuss why and the implications for providers in working with younger clients vs. older.  </a:t>
            </a:r>
            <a:endParaRPr lang="en-US" sz="1400" dirty="0">
              <a:latin typeface="Times New Roman"/>
              <a:ea typeface="Times New Roman"/>
            </a:endParaRPr>
          </a:p>
          <a:p>
            <a:pPr marL="342900" lvl="0" indent="-342900">
              <a:spcAft>
                <a:spcPts val="300"/>
              </a:spcAft>
              <a:buFont typeface="Symbol"/>
              <a:buChar char=""/>
              <a:tabLst>
                <a:tab pos="228600" algn="l"/>
              </a:tabLst>
            </a:pPr>
            <a:r>
              <a:rPr lang="en-US" spc="-10" dirty="0">
                <a:effectLst/>
                <a:latin typeface="Times New Roman"/>
                <a:ea typeface="Times New Roman"/>
              </a:rPr>
              <a:t>Present Slides # 8-14, noting those reasons for unprotected sex already raised by the students in their list. </a:t>
            </a:r>
            <a:endParaRPr lang="en-US" dirty="0"/>
          </a:p>
        </p:txBody>
      </p:sp>
      <p:sp>
        <p:nvSpPr>
          <p:cNvPr id="4" name="Slide Number Placeholder 3"/>
          <p:cNvSpPr>
            <a:spLocks noGrp="1"/>
          </p:cNvSpPr>
          <p:nvPr>
            <p:ph type="sldNum" sz="quarter" idx="10"/>
          </p:nvPr>
        </p:nvSpPr>
        <p:spPr/>
        <p:txBody>
          <a:bodyPr/>
          <a:lstStyle/>
          <a:p>
            <a:fld id="{2F0811E0-43E9-443E-A093-F0AAE3B6AAB0}" type="slidenum">
              <a:rPr lang="en-US" smtClean="0"/>
              <a:t>14</a:t>
            </a:fld>
            <a:endParaRPr lang="en-US"/>
          </a:p>
        </p:txBody>
      </p:sp>
    </p:spTree>
    <p:extLst>
      <p:ext uri="{BB962C8B-B14F-4D97-AF65-F5344CB8AC3E}">
        <p14:creationId xmlns:p14="http://schemas.microsoft.com/office/powerpoint/2010/main" val="4042822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0811E0-43E9-443E-A093-F0AAE3B6AAB0}" type="slidenum">
              <a:rPr lang="en-US" smtClean="0"/>
              <a:t>15</a:t>
            </a:fld>
            <a:endParaRPr lang="en-US"/>
          </a:p>
        </p:txBody>
      </p:sp>
    </p:spTree>
    <p:extLst>
      <p:ext uri="{BB962C8B-B14F-4D97-AF65-F5344CB8AC3E}">
        <p14:creationId xmlns:p14="http://schemas.microsoft.com/office/powerpoint/2010/main" val="35315433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0811E0-43E9-443E-A093-F0AAE3B6AAB0}" type="slidenum">
              <a:rPr lang="en-US" smtClean="0"/>
              <a:t>16</a:t>
            </a:fld>
            <a:endParaRPr lang="en-US"/>
          </a:p>
        </p:txBody>
      </p:sp>
    </p:spTree>
    <p:extLst>
      <p:ext uri="{BB962C8B-B14F-4D97-AF65-F5344CB8AC3E}">
        <p14:creationId xmlns:p14="http://schemas.microsoft.com/office/powerpoint/2010/main" val="34865265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0811E0-43E9-443E-A093-F0AAE3B6AAB0}" type="slidenum">
              <a:rPr lang="en-US" smtClean="0"/>
              <a:t>17</a:t>
            </a:fld>
            <a:endParaRPr lang="en-US"/>
          </a:p>
        </p:txBody>
      </p:sp>
    </p:spTree>
    <p:extLst>
      <p:ext uri="{BB962C8B-B14F-4D97-AF65-F5344CB8AC3E}">
        <p14:creationId xmlns:p14="http://schemas.microsoft.com/office/powerpoint/2010/main" val="37138285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0811E0-43E9-443E-A093-F0AAE3B6AAB0}" type="slidenum">
              <a:rPr lang="en-US" smtClean="0"/>
              <a:t>18</a:t>
            </a:fld>
            <a:endParaRPr lang="en-US"/>
          </a:p>
        </p:txBody>
      </p:sp>
    </p:spTree>
    <p:extLst>
      <p:ext uri="{BB962C8B-B14F-4D97-AF65-F5344CB8AC3E}">
        <p14:creationId xmlns:p14="http://schemas.microsoft.com/office/powerpoint/2010/main" val="218617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0811E0-43E9-443E-A093-F0AAE3B6AAB0}" type="slidenum">
              <a:rPr lang="en-US" smtClean="0"/>
              <a:t>19</a:t>
            </a:fld>
            <a:endParaRPr lang="en-US"/>
          </a:p>
        </p:txBody>
      </p:sp>
    </p:spTree>
    <p:extLst>
      <p:ext uri="{BB962C8B-B14F-4D97-AF65-F5344CB8AC3E}">
        <p14:creationId xmlns:p14="http://schemas.microsoft.com/office/powerpoint/2010/main" val="2415299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191000"/>
            <a:ext cx="5486400" cy="4267200"/>
          </a:xfrm>
        </p:spPr>
        <p:txBody>
          <a:bodyPr/>
          <a:lstStyle/>
          <a:p>
            <a:pPr lvl="0">
              <a:spcAft>
                <a:spcPts val="300"/>
              </a:spcAft>
              <a:tabLst>
                <a:tab pos="228600" algn="l"/>
              </a:tabLst>
            </a:pPr>
            <a:r>
              <a:rPr lang="en-US" spc="-10" dirty="0">
                <a:effectLst/>
                <a:latin typeface="Times New Roman"/>
                <a:ea typeface="Times New Roman"/>
              </a:rPr>
              <a:t>Slides 2-8</a:t>
            </a:r>
          </a:p>
          <a:p>
            <a:pPr marL="342900" lvl="0" indent="-342900">
              <a:spcAft>
                <a:spcPts val="300"/>
              </a:spcAft>
              <a:buFont typeface="Symbol"/>
              <a:buChar char=""/>
              <a:tabLst>
                <a:tab pos="228600" algn="l"/>
              </a:tabLst>
            </a:pPr>
            <a:r>
              <a:rPr lang="en-US" spc="-10" dirty="0">
                <a:effectLst/>
                <a:latin typeface="Times New Roman"/>
                <a:ea typeface="Times New Roman"/>
              </a:rPr>
              <a:t>Introduce the activity to students by explaining that they will work in two groups to brainstorm the changes that adolescents go through as they age. Explain that it is important to understand adolescent development in order to work with adolescents in a positive manner.   </a:t>
            </a:r>
            <a:endParaRPr lang="en-US" sz="1400" dirty="0">
              <a:effectLst/>
              <a:latin typeface="Times New Roman"/>
              <a:ea typeface="Calibri"/>
            </a:endParaRPr>
          </a:p>
          <a:p>
            <a:pPr marL="342900" lvl="0" indent="-342900">
              <a:spcAft>
                <a:spcPts val="300"/>
              </a:spcAft>
              <a:buFont typeface="Symbol"/>
              <a:buChar char=""/>
              <a:tabLst>
                <a:tab pos="228600" algn="l"/>
              </a:tabLst>
            </a:pPr>
            <a:r>
              <a:rPr lang="en-US" spc="-10" dirty="0">
                <a:effectLst/>
                <a:latin typeface="Times New Roman"/>
                <a:ea typeface="Times New Roman"/>
              </a:rPr>
              <a:t>Divide students into two groups, assign each group a stage of adolescence (very young adolescence, 10-14; and older adolescence, 15-19), and give each group a flipchart.</a:t>
            </a:r>
            <a:endParaRPr lang="en-US" sz="1400" dirty="0">
              <a:effectLst/>
              <a:latin typeface="Times New Roman"/>
              <a:ea typeface="Calibri"/>
            </a:endParaRPr>
          </a:p>
          <a:p>
            <a:pPr marL="342900" lvl="0" indent="-342900">
              <a:spcAft>
                <a:spcPts val="300"/>
              </a:spcAft>
              <a:buFont typeface="Symbol"/>
              <a:buChar char=""/>
              <a:tabLst>
                <a:tab pos="228600" algn="l"/>
              </a:tabLst>
            </a:pPr>
            <a:r>
              <a:rPr lang="en-US" spc="-10" dirty="0">
                <a:effectLst/>
                <a:latin typeface="Times New Roman"/>
                <a:ea typeface="Times New Roman"/>
              </a:rPr>
              <a:t>Ask groups to spend 3-5 minutes thinking about when they were adolescents, or to think about a child or adolescent they are close to. Give 20 minutes for groups to list the physical, cognitive (reasoning or thinking), and social and emotional changes they remember experiencing on a flipchart. For example a physical change may be growth of body hair, a cognitive change might be an interest in moral reasoning and social and/or emotional changes might include feeling awkward about themselves and their body.</a:t>
            </a:r>
            <a:endParaRPr lang="en-US" sz="1400" dirty="0">
              <a:effectLst/>
              <a:latin typeface="Times New Roman"/>
              <a:ea typeface="Calibri"/>
            </a:endParaRPr>
          </a:p>
          <a:p>
            <a:pPr marL="342900" lvl="0" indent="-342900">
              <a:spcAft>
                <a:spcPts val="300"/>
              </a:spcAft>
              <a:buFont typeface="Symbol"/>
              <a:buChar char=""/>
              <a:tabLst>
                <a:tab pos="228600" algn="l"/>
              </a:tabLst>
            </a:pPr>
            <a:r>
              <a:rPr lang="en-US" spc="-10" dirty="0">
                <a:effectLst/>
                <a:latin typeface="Times New Roman"/>
                <a:ea typeface="Times New Roman"/>
              </a:rPr>
              <a:t>Bring groups back together to present to each other and add to each other’s lists.</a:t>
            </a:r>
            <a:endParaRPr lang="en-US" sz="1400" dirty="0">
              <a:effectLst/>
              <a:latin typeface="Times New Roman"/>
              <a:ea typeface="Calibri"/>
            </a:endParaRPr>
          </a:p>
          <a:p>
            <a:pPr marL="342900" marR="0" lvl="0" indent="-342900" algn="just">
              <a:spcBef>
                <a:spcPts val="0"/>
              </a:spcBef>
              <a:spcAft>
                <a:spcPts val="0"/>
              </a:spcAft>
              <a:buFont typeface="Symbol"/>
              <a:buChar char=""/>
            </a:pPr>
            <a:r>
              <a:rPr lang="en-US" spc="-10" dirty="0">
                <a:effectLst/>
                <a:latin typeface="Times New Roman"/>
                <a:ea typeface="Times New Roman"/>
              </a:rPr>
              <a:t>Pass out Participant Handout #1: Developmental Characteristics of Adolescence and Young Adulthood and present the slides on the changes that occur during adolescence. Tell students they can follow along on the handout. </a:t>
            </a:r>
            <a:endParaRPr lang="en-US" sz="1400" dirty="0">
              <a:latin typeface="Times New Roman"/>
              <a:ea typeface="Times New Roman"/>
            </a:endParaRPr>
          </a:p>
          <a:p>
            <a:pPr marL="342900" marR="0" lvl="0" indent="-342900" algn="just">
              <a:spcBef>
                <a:spcPts val="0"/>
              </a:spcBef>
              <a:spcAft>
                <a:spcPts val="0"/>
              </a:spcAft>
              <a:buFont typeface="Symbol"/>
              <a:buChar char=""/>
            </a:pPr>
            <a:r>
              <a:rPr lang="en-US" spc="-10" dirty="0">
                <a:effectLst/>
                <a:latin typeface="Times New Roman"/>
                <a:ea typeface="Times New Roman"/>
              </a:rPr>
              <a:t>After you have shown the slides, ask students if any of this sounds familiar or lines up with their experience, especially since most of them are young adults. If there is time, invite students to share stories with each other or the group about their memories of experiencing these changes in their own lives. </a:t>
            </a:r>
            <a:endParaRPr lang="en-US" dirty="0"/>
          </a:p>
        </p:txBody>
      </p:sp>
      <p:sp>
        <p:nvSpPr>
          <p:cNvPr id="4" name="Slide Number Placeholder 3"/>
          <p:cNvSpPr>
            <a:spLocks noGrp="1"/>
          </p:cNvSpPr>
          <p:nvPr>
            <p:ph type="sldNum" sz="quarter" idx="10"/>
          </p:nvPr>
        </p:nvSpPr>
        <p:spPr/>
        <p:txBody>
          <a:bodyPr/>
          <a:lstStyle/>
          <a:p>
            <a:fld id="{0D80E374-BB11-429F-A35D-568A89E330A7}" type="slidenum">
              <a:rPr lang="en-US" smtClean="0"/>
              <a:t>2</a:t>
            </a:fld>
            <a:endParaRPr lang="en-US"/>
          </a:p>
        </p:txBody>
      </p:sp>
    </p:spTree>
    <p:extLst>
      <p:ext uri="{BB962C8B-B14F-4D97-AF65-F5344CB8AC3E}">
        <p14:creationId xmlns:p14="http://schemas.microsoft.com/office/powerpoint/2010/main" val="2977108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0811E0-43E9-443E-A093-F0AAE3B6AAB0}" type="slidenum">
              <a:rPr lang="en-US" smtClean="0"/>
              <a:t>20</a:t>
            </a:fld>
            <a:endParaRPr lang="en-US"/>
          </a:p>
        </p:txBody>
      </p:sp>
    </p:spTree>
    <p:extLst>
      <p:ext uri="{BB962C8B-B14F-4D97-AF65-F5344CB8AC3E}">
        <p14:creationId xmlns:p14="http://schemas.microsoft.com/office/powerpoint/2010/main" val="30325596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buFont typeface="Symbol"/>
              <a:buChar char=""/>
              <a:tabLst>
                <a:tab pos="228600" algn="l"/>
              </a:tabLst>
            </a:pPr>
            <a:r>
              <a:rPr lang="en-US" sz="1000" spc="-10" dirty="0">
                <a:solidFill>
                  <a:prstClr val="black"/>
                </a:solidFill>
                <a:latin typeface="Times New Roman"/>
                <a:ea typeface="Times New Roman"/>
              </a:rPr>
              <a:t>Have each group present their key points to the full class.  Allow for clarifications and changes or additions for each group (these should be made on the flipchart).  When finished, facilitate a discussion on what students have seen, using the following questions: </a:t>
            </a:r>
            <a:endParaRPr lang="en-US" sz="1000" dirty="0">
              <a:solidFill>
                <a:prstClr val="black"/>
              </a:solidFill>
              <a:latin typeface="Times New Roman"/>
              <a:ea typeface="Calibri"/>
            </a:endParaRPr>
          </a:p>
          <a:p>
            <a:pPr marL="342900" lvl="0" indent="-342900">
              <a:buFont typeface="Courier New"/>
              <a:buChar char="o"/>
              <a:tabLst>
                <a:tab pos="228600" algn="l"/>
              </a:tabLst>
            </a:pPr>
            <a:r>
              <a:rPr lang="en-US" sz="1000" spc="-10" dirty="0">
                <a:solidFill>
                  <a:prstClr val="black"/>
                </a:solidFill>
                <a:latin typeface="Times New Roman"/>
                <a:ea typeface="Times New Roman"/>
              </a:rPr>
              <a:t>What are some of the key differences in what society expects of females and males at different ages?  </a:t>
            </a:r>
            <a:endParaRPr lang="en-US" sz="1000" dirty="0">
              <a:solidFill>
                <a:prstClr val="black"/>
              </a:solidFill>
              <a:latin typeface="Times New Roman"/>
              <a:ea typeface="Calibri"/>
            </a:endParaRPr>
          </a:p>
          <a:p>
            <a:pPr marL="342900" lvl="0" indent="-342900">
              <a:buFont typeface="Courier New"/>
              <a:buChar char="o"/>
              <a:tabLst>
                <a:tab pos="228600" algn="l"/>
              </a:tabLst>
            </a:pPr>
            <a:r>
              <a:rPr lang="en-US" sz="1000" spc="-10" dirty="0">
                <a:solidFill>
                  <a:prstClr val="black"/>
                </a:solidFill>
                <a:latin typeface="Times New Roman"/>
                <a:ea typeface="Times New Roman"/>
              </a:rPr>
              <a:t>How do these expectations for males and females change as they age?  Which norms change?  Which do not?  What does this tell us about the different gender and age roles people are assigned at different points in their lives?</a:t>
            </a:r>
            <a:endParaRPr lang="en-US" sz="1000" dirty="0">
              <a:solidFill>
                <a:prstClr val="black"/>
              </a:solidFill>
              <a:latin typeface="Times New Roman"/>
              <a:ea typeface="Calibri"/>
            </a:endParaRPr>
          </a:p>
          <a:p>
            <a:pPr marL="342900" lvl="0" indent="-342900">
              <a:buFont typeface="Courier New"/>
              <a:buChar char="o"/>
              <a:tabLst>
                <a:tab pos="228600" algn="l"/>
              </a:tabLst>
            </a:pPr>
            <a:r>
              <a:rPr lang="en-US" sz="1000" spc="-10" dirty="0">
                <a:solidFill>
                  <a:prstClr val="black"/>
                </a:solidFill>
                <a:latin typeface="Times New Roman"/>
                <a:ea typeface="Times New Roman"/>
              </a:rPr>
              <a:t>What feelings and emotions are ‘assigned’ to different groups?  How does this limit them?  </a:t>
            </a:r>
            <a:endParaRPr lang="en-US" sz="1000" dirty="0">
              <a:solidFill>
                <a:prstClr val="black"/>
              </a:solidFill>
              <a:latin typeface="Times New Roman"/>
              <a:ea typeface="Calibri"/>
            </a:endParaRPr>
          </a:p>
          <a:p>
            <a:pPr marL="342900" lvl="0" indent="-342900">
              <a:buFont typeface="Courier New"/>
              <a:buChar char="o"/>
              <a:tabLst>
                <a:tab pos="228600" algn="l"/>
              </a:tabLst>
            </a:pPr>
            <a:r>
              <a:rPr lang="en-US" sz="1000" spc="-10" dirty="0">
                <a:solidFill>
                  <a:prstClr val="black"/>
                </a:solidFill>
                <a:latin typeface="Times New Roman"/>
                <a:ea typeface="Times New Roman"/>
              </a:rPr>
              <a:t>How do gender and age norms affect the types of sexual and other relationships that people have?  </a:t>
            </a:r>
            <a:endParaRPr lang="en-US" sz="1000" dirty="0">
              <a:solidFill>
                <a:prstClr val="black"/>
              </a:solidFill>
              <a:latin typeface="Times New Roman"/>
              <a:ea typeface="Calibri"/>
            </a:endParaRPr>
          </a:p>
          <a:p>
            <a:pPr marL="342900" lvl="0" indent="-342900">
              <a:buFont typeface="Courier New"/>
              <a:buChar char="o"/>
              <a:tabLst>
                <a:tab pos="228600" algn="l"/>
              </a:tabLst>
            </a:pPr>
            <a:r>
              <a:rPr lang="en-US" sz="1000" spc="-10" dirty="0">
                <a:solidFill>
                  <a:prstClr val="black"/>
                </a:solidFill>
                <a:latin typeface="Times New Roman"/>
                <a:ea typeface="Times New Roman"/>
              </a:rPr>
              <a:t>How can social norms and expectations have a negative impact on a person’s sexual and reproductive health?</a:t>
            </a:r>
            <a:endParaRPr lang="en-US" sz="1000" dirty="0">
              <a:solidFill>
                <a:prstClr val="black"/>
              </a:solidFill>
              <a:latin typeface="Times New Roman"/>
              <a:ea typeface="Calibri"/>
            </a:endParaRPr>
          </a:p>
          <a:p>
            <a:pPr marL="342900" lvl="0" indent="-342900">
              <a:buFont typeface="Courier New"/>
              <a:buChar char="o"/>
              <a:tabLst>
                <a:tab pos="228600" algn="l"/>
              </a:tabLst>
            </a:pPr>
            <a:r>
              <a:rPr lang="en-US" sz="1000" spc="-10" dirty="0">
                <a:solidFill>
                  <a:prstClr val="black"/>
                </a:solidFill>
                <a:latin typeface="Times New Roman"/>
                <a:ea typeface="Times New Roman"/>
              </a:rPr>
              <a:t>What happens when someone tries to act in a different way from society’s expectations?  How are they treated?  What does this mean for an adolescent’s SRH situation?</a:t>
            </a:r>
            <a:endParaRPr lang="en-US" sz="1000" dirty="0">
              <a:solidFill>
                <a:prstClr val="black"/>
              </a:solidFill>
              <a:latin typeface="Times New Roman"/>
              <a:ea typeface="Calibri"/>
            </a:endParaRPr>
          </a:p>
          <a:p>
            <a:pPr lvl="0"/>
            <a:r>
              <a:rPr lang="en-US" sz="1000" spc="-10" dirty="0">
                <a:solidFill>
                  <a:prstClr val="black"/>
                </a:solidFill>
                <a:latin typeface="Times New Roman"/>
                <a:ea typeface="Times New Roman"/>
              </a:rPr>
              <a:t>Summarize the activity by sharing the slide #17: Healthy Adolescents, noting how these points echo or differ from the findings that the students shared during their activity.  Highlight again how these age and gender stereotypes affect how adolescents address their SRH needs and have implications for quality service provision.</a:t>
            </a:r>
            <a:endParaRPr lang="en-US" sz="1000" dirty="0">
              <a:solidFill>
                <a:prstClr val="black"/>
              </a:solidFill>
              <a:latin typeface="Times New Roman"/>
              <a:ea typeface="Calibri"/>
            </a:endParaRPr>
          </a:p>
        </p:txBody>
      </p:sp>
      <p:sp>
        <p:nvSpPr>
          <p:cNvPr id="4" name="Slide Number Placeholder 3"/>
          <p:cNvSpPr>
            <a:spLocks noGrp="1"/>
          </p:cNvSpPr>
          <p:nvPr>
            <p:ph type="sldNum" sz="quarter" idx="10"/>
          </p:nvPr>
        </p:nvSpPr>
        <p:spPr/>
        <p:txBody>
          <a:bodyPr/>
          <a:lstStyle/>
          <a:p>
            <a:fld id="{2F0811E0-43E9-443E-A093-F0AAE3B6AAB0}" type="slidenum">
              <a:rPr lang="en-US" smtClean="0"/>
              <a:t>21</a:t>
            </a:fld>
            <a:endParaRPr lang="en-US"/>
          </a:p>
        </p:txBody>
      </p:sp>
    </p:spTree>
    <p:extLst>
      <p:ext uri="{BB962C8B-B14F-4D97-AF65-F5344CB8AC3E}">
        <p14:creationId xmlns:p14="http://schemas.microsoft.com/office/powerpoint/2010/main" val="1284975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D80E374-BB11-429F-A35D-568A89E330A7}" type="slidenum">
              <a:rPr lang="en-US" smtClean="0"/>
              <a:t>3</a:t>
            </a:fld>
            <a:endParaRPr lang="en-US"/>
          </a:p>
        </p:txBody>
      </p:sp>
    </p:spTree>
    <p:extLst>
      <p:ext uri="{BB962C8B-B14F-4D97-AF65-F5344CB8AC3E}">
        <p14:creationId xmlns:p14="http://schemas.microsoft.com/office/powerpoint/2010/main" val="2503206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D80E374-BB11-429F-A35D-568A89E330A7}" type="slidenum">
              <a:rPr lang="en-US" smtClean="0"/>
              <a:t>4</a:t>
            </a:fld>
            <a:endParaRPr lang="en-US"/>
          </a:p>
        </p:txBody>
      </p:sp>
    </p:spTree>
    <p:extLst>
      <p:ext uri="{BB962C8B-B14F-4D97-AF65-F5344CB8AC3E}">
        <p14:creationId xmlns:p14="http://schemas.microsoft.com/office/powerpoint/2010/main" val="1757029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D80E374-BB11-429F-A35D-568A89E330A7}" type="slidenum">
              <a:rPr lang="en-US" smtClean="0"/>
              <a:t>5</a:t>
            </a:fld>
            <a:endParaRPr lang="en-US"/>
          </a:p>
        </p:txBody>
      </p:sp>
    </p:spTree>
    <p:extLst>
      <p:ext uri="{BB962C8B-B14F-4D97-AF65-F5344CB8AC3E}">
        <p14:creationId xmlns:p14="http://schemas.microsoft.com/office/powerpoint/2010/main" val="3541886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D80E374-BB11-429F-A35D-568A89E330A7}" type="slidenum">
              <a:rPr lang="en-US" smtClean="0"/>
              <a:t>6</a:t>
            </a:fld>
            <a:endParaRPr lang="en-US"/>
          </a:p>
        </p:txBody>
      </p:sp>
    </p:spTree>
    <p:extLst>
      <p:ext uri="{BB962C8B-B14F-4D97-AF65-F5344CB8AC3E}">
        <p14:creationId xmlns:p14="http://schemas.microsoft.com/office/powerpoint/2010/main" val="3940257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D80E374-BB11-429F-A35D-568A89E330A7}" type="slidenum">
              <a:rPr lang="en-US" smtClean="0"/>
              <a:t>7</a:t>
            </a:fld>
            <a:endParaRPr lang="en-US"/>
          </a:p>
        </p:txBody>
      </p:sp>
    </p:spTree>
    <p:extLst>
      <p:ext uri="{BB962C8B-B14F-4D97-AF65-F5344CB8AC3E}">
        <p14:creationId xmlns:p14="http://schemas.microsoft.com/office/powerpoint/2010/main" val="2319186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D80E374-BB11-429F-A35D-568A89E330A7}" type="slidenum">
              <a:rPr lang="en-US" smtClean="0"/>
              <a:t>8</a:t>
            </a:fld>
            <a:endParaRPr lang="en-US"/>
          </a:p>
        </p:txBody>
      </p:sp>
    </p:spTree>
    <p:extLst>
      <p:ext uri="{BB962C8B-B14F-4D97-AF65-F5344CB8AC3E}">
        <p14:creationId xmlns:p14="http://schemas.microsoft.com/office/powerpoint/2010/main" val="30646913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spcBef>
                <a:spcPts val="0"/>
              </a:spcBef>
              <a:spcAft>
                <a:spcPts val="0"/>
              </a:spcAft>
            </a:pPr>
            <a:r>
              <a:rPr lang="en-US" dirty="0">
                <a:latin typeface="Times New Roman"/>
                <a:ea typeface="Times New Roman"/>
              </a:rPr>
              <a:t>Slides 5-6</a:t>
            </a:r>
          </a:p>
          <a:p>
            <a:pPr marL="342900" marR="0" lvl="0" indent="-342900">
              <a:spcBef>
                <a:spcPts val="0"/>
              </a:spcBef>
              <a:spcAft>
                <a:spcPts val="0"/>
              </a:spcAft>
              <a:buFont typeface="Symbol"/>
              <a:buChar char=""/>
            </a:pPr>
            <a:r>
              <a:rPr lang="en-US" dirty="0">
                <a:latin typeface="Times New Roman"/>
                <a:ea typeface="Times New Roman"/>
              </a:rPr>
              <a:t>Ask students to revisit their handout from the previous unit, Handout #1: Developmental Characteristics of Adolescence and Young Adulthood.</a:t>
            </a:r>
            <a:r>
              <a:rPr lang="en-US" b="1" dirty="0">
                <a:latin typeface="Times New Roman"/>
                <a:ea typeface="Times New Roman"/>
              </a:rPr>
              <a:t> </a:t>
            </a:r>
            <a:r>
              <a:rPr lang="en-US" dirty="0">
                <a:latin typeface="Times New Roman"/>
                <a:ea typeface="Times New Roman"/>
              </a:rPr>
              <a:t>Draw their attention to the language under “Social and Emotional Development” about pushing boundaries, taking risks, and increasing independence. </a:t>
            </a:r>
          </a:p>
          <a:p>
            <a:pPr marL="342900" marR="0" lvl="0" indent="-342900">
              <a:spcBef>
                <a:spcPts val="0"/>
              </a:spcBef>
              <a:spcAft>
                <a:spcPts val="0"/>
              </a:spcAft>
              <a:buFont typeface="Symbol"/>
              <a:buChar char=""/>
            </a:pPr>
            <a:r>
              <a:rPr lang="en-US" dirty="0">
                <a:latin typeface="Times New Roman"/>
                <a:ea typeface="Times New Roman"/>
              </a:rPr>
              <a:t>Ask students to brainstorm some examples of risk-taking behavior.</a:t>
            </a:r>
          </a:p>
          <a:p>
            <a:pPr marL="342900" marR="0" lvl="0" indent="-342900">
              <a:spcBef>
                <a:spcPts val="0"/>
              </a:spcBef>
              <a:spcAft>
                <a:spcPts val="0"/>
              </a:spcAft>
              <a:buFont typeface="Symbol"/>
              <a:buChar char=""/>
            </a:pPr>
            <a:r>
              <a:rPr lang="en-US" dirty="0">
                <a:latin typeface="Times New Roman"/>
                <a:ea typeface="Times New Roman"/>
              </a:rPr>
              <a:t>Note their answers on a flip chart. </a:t>
            </a:r>
          </a:p>
          <a:p>
            <a:pPr marL="342900" marR="0" lvl="0" indent="-342900">
              <a:spcBef>
                <a:spcPts val="0"/>
              </a:spcBef>
              <a:spcAft>
                <a:spcPts val="0"/>
              </a:spcAft>
              <a:buFont typeface="Symbol"/>
              <a:buChar char=""/>
            </a:pPr>
            <a:r>
              <a:rPr lang="en-US" dirty="0">
                <a:latin typeface="Times New Roman"/>
                <a:ea typeface="Times New Roman"/>
              </a:rPr>
              <a:t>Explain that the major physical, cognitive, emotional, sexual and social changes that occur during adolescence affect young people’s behavior:</a:t>
            </a:r>
          </a:p>
          <a:p>
            <a:pPr marL="342900" marR="0" lvl="0" indent="-342900" algn="just">
              <a:spcBef>
                <a:spcPts val="0"/>
              </a:spcBef>
              <a:spcAft>
                <a:spcPts val="0"/>
              </a:spcAft>
              <a:buFont typeface="Symbol"/>
              <a:buChar char=""/>
            </a:pPr>
            <a:r>
              <a:rPr lang="en-US" dirty="0">
                <a:latin typeface="Times New Roman"/>
                <a:ea typeface="Times New Roman"/>
              </a:rPr>
              <a:t>Ask students to brainstorm some of the reasons for adolescent risk-taking behavior.</a:t>
            </a:r>
            <a:endParaRPr lang="en-US" dirty="0">
              <a:latin typeface="Times New Roman"/>
              <a:ea typeface="Calibri"/>
            </a:endParaRPr>
          </a:p>
        </p:txBody>
      </p:sp>
      <p:sp>
        <p:nvSpPr>
          <p:cNvPr id="4" name="Slide Number Placeholder 3"/>
          <p:cNvSpPr>
            <a:spLocks noGrp="1"/>
          </p:cNvSpPr>
          <p:nvPr>
            <p:ph type="sldNum" sz="quarter" idx="10"/>
          </p:nvPr>
        </p:nvSpPr>
        <p:spPr/>
        <p:txBody>
          <a:bodyPr/>
          <a:lstStyle/>
          <a:p>
            <a:fld id="{2F0811E0-43E9-443E-A093-F0AAE3B6AAB0}" type="slidenum">
              <a:rPr lang="en-US" smtClean="0"/>
              <a:t>9</a:t>
            </a:fld>
            <a:endParaRPr lang="en-US"/>
          </a:p>
        </p:txBody>
      </p:sp>
    </p:spTree>
    <p:extLst>
      <p:ext uri="{BB962C8B-B14F-4D97-AF65-F5344CB8AC3E}">
        <p14:creationId xmlns:p14="http://schemas.microsoft.com/office/powerpoint/2010/main" val="1581328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5650" name="Rectangle 2"/>
          <p:cNvSpPr>
            <a:spLocks noGrp="1" noChangeArrowheads="1"/>
          </p:cNvSpPr>
          <p:nvPr>
            <p:ph type="ctrTitle"/>
          </p:nvPr>
        </p:nvSpPr>
        <p:spPr>
          <a:xfrm>
            <a:off x="685800" y="1676400"/>
            <a:ext cx="7772400" cy="1470025"/>
          </a:xfrm>
        </p:spPr>
        <p:txBody>
          <a:bodyPr/>
          <a:lstStyle>
            <a:lvl1pPr algn="ctr">
              <a:defRPr sz="4400"/>
            </a:lvl1pPr>
          </a:lstStyle>
          <a:p>
            <a:r>
              <a:rPr lang="en-US"/>
              <a:t>Click to edit Master title style</a:t>
            </a:r>
          </a:p>
        </p:txBody>
      </p:sp>
      <p:sp>
        <p:nvSpPr>
          <p:cNvPr id="15565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2223798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96774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ClipArt Placeholder 2"/>
          <p:cNvSpPr>
            <a:spLocks noGrp="1"/>
          </p:cNvSpPr>
          <p:nvPr>
            <p:ph type="clipArt" sz="half" idx="1"/>
          </p:nvPr>
        </p:nvSpPr>
        <p:spPr>
          <a:xfrm>
            <a:off x="457200" y="1600200"/>
            <a:ext cx="4038600" cy="4525963"/>
          </a:xfrm>
        </p:spPr>
        <p:txBody>
          <a:bodyPr/>
          <a:lstStyle/>
          <a:p>
            <a:pPr lvl="0"/>
            <a:r>
              <a:rPr lang="en-US" noProof="0"/>
              <a:t>Click icon to add clip art</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18824955"/>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Media Placeholder 2"/>
          <p:cNvSpPr>
            <a:spLocks noGrp="1"/>
          </p:cNvSpPr>
          <p:nvPr>
            <p:ph type="media" sz="half" idx="1"/>
          </p:nvPr>
        </p:nvSpPr>
        <p:spPr>
          <a:xfrm>
            <a:off x="457200" y="1600200"/>
            <a:ext cx="4038600" cy="4525963"/>
          </a:xfrm>
        </p:spPr>
        <p:txBody>
          <a:bodyPr/>
          <a:lstStyle/>
          <a:p>
            <a:pPr lvl="0"/>
            <a:r>
              <a:rPr lang="en-US" noProof="0"/>
              <a:t>Click icon to add media</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98078299"/>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9035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1219200" y="6356351"/>
            <a:ext cx="1828800" cy="365125"/>
          </a:xfrm>
          <a:prstGeom prst="rect">
            <a:avLst/>
          </a:prstGeom>
        </p:spPr>
        <p:txBody>
          <a:bodyPr/>
          <a:lstStyle>
            <a:lvl1pPr>
              <a:defRPr/>
            </a:lvl1pPr>
          </a:lstStyle>
          <a:p>
            <a:pPr>
              <a:defRPr/>
            </a:pPr>
            <a:fld id="{AD07FC71-C59D-40B7-8103-2BB1249E2E92}" type="datetime1">
              <a:rPr lang="en-US">
                <a:solidFill>
                  <a:srgbClr val="FFFFFF"/>
                </a:solidFill>
              </a:rPr>
              <a:pPr>
                <a:defRPr/>
              </a:pPr>
              <a:t>4/13/2018</a:t>
            </a:fld>
            <a:endParaRPr lang="en-US">
              <a:solidFill>
                <a:srgbClr val="FFFFFF"/>
              </a:solidFill>
            </a:endParaRPr>
          </a:p>
        </p:txBody>
      </p:sp>
      <p:sp>
        <p:nvSpPr>
          <p:cNvPr id="3" name="Footer Placeholder 4"/>
          <p:cNvSpPr>
            <a:spLocks noGrp="1"/>
          </p:cNvSpPr>
          <p:nvPr>
            <p:ph type="ftr" sz="quarter" idx="11"/>
          </p:nvPr>
        </p:nvSpPr>
        <p:spPr>
          <a:xfrm>
            <a:off x="3996105" y="6356351"/>
            <a:ext cx="2480896" cy="365125"/>
          </a:xfrm>
          <a:prstGeom prst="rect">
            <a:avLst/>
          </a:prstGeom>
        </p:spPr>
        <p:txBody>
          <a:bodyPr/>
          <a:lstStyle>
            <a:lvl1pPr>
              <a:defRPr/>
            </a:lvl1pPr>
          </a:lstStyle>
          <a:p>
            <a:pPr>
              <a:defRPr/>
            </a:pPr>
            <a:endParaRPr lang="en-US">
              <a:solidFill>
                <a:srgbClr val="FFFFFF"/>
              </a:solidFill>
            </a:endParaRPr>
          </a:p>
        </p:txBody>
      </p:sp>
      <p:sp>
        <p:nvSpPr>
          <p:cNvPr id="4" name="Slide Number Placeholder 5"/>
          <p:cNvSpPr>
            <a:spLocks noGrp="1"/>
          </p:cNvSpPr>
          <p:nvPr>
            <p:ph type="sldNum" sz="quarter" idx="12"/>
          </p:nvPr>
        </p:nvSpPr>
        <p:spPr>
          <a:xfrm>
            <a:off x="7086600" y="6356351"/>
            <a:ext cx="1828800" cy="365125"/>
          </a:xfrm>
          <a:prstGeom prst="rect">
            <a:avLst/>
          </a:prstGeom>
        </p:spPr>
        <p:txBody>
          <a:bodyPr/>
          <a:lstStyle>
            <a:lvl1pPr>
              <a:defRPr/>
            </a:lvl1pPr>
          </a:lstStyle>
          <a:p>
            <a:pPr>
              <a:defRPr/>
            </a:pPr>
            <a:fld id="{D61CEC3E-DDE3-46F3-A9FD-6A9AB4DE131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238298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Bullets 1 Content">
    <p:spTree>
      <p:nvGrpSpPr>
        <p:cNvPr id="1" name=""/>
        <p:cNvGrpSpPr/>
        <p:nvPr/>
      </p:nvGrpSpPr>
      <p:grpSpPr>
        <a:xfrm>
          <a:off x="0" y="0"/>
          <a:ext cx="0" cy="0"/>
          <a:chOff x="0" y="0"/>
          <a:chExt cx="0" cy="0"/>
        </a:xfrm>
      </p:grpSpPr>
      <p:sp>
        <p:nvSpPr>
          <p:cNvPr id="10" name="Title 1"/>
          <p:cNvSpPr>
            <a:spLocks noGrp="1"/>
          </p:cNvSpPr>
          <p:nvPr>
            <p:ph type="title"/>
          </p:nvPr>
        </p:nvSpPr>
        <p:spPr>
          <a:xfrm>
            <a:off x="457200" y="274638"/>
            <a:ext cx="8229600" cy="1143000"/>
          </a:xfrm>
          <a:prstGeom prst="rect">
            <a:avLst/>
          </a:prstGeom>
        </p:spPr>
        <p:txBody>
          <a:bodyPr/>
          <a:lstStyle>
            <a:lvl1pPr>
              <a:defRPr>
                <a:solidFill>
                  <a:schemeClr val="bg1"/>
                </a:solidFill>
                <a:effectLst>
                  <a:outerShdw blurRad="38100" dist="38100" dir="2700000" algn="tl">
                    <a:srgbClr val="000000">
                      <a:alpha val="43137"/>
                    </a:srgbClr>
                  </a:outerShdw>
                </a:effectLst>
                <a:latin typeface="GillSans" pitchFamily="34" charset="0"/>
              </a:defRPr>
            </a:lvl1pPr>
          </a:lstStyle>
          <a:p>
            <a:r>
              <a:rPr lang="en-US"/>
              <a:t>Click to edit Master title style</a:t>
            </a:r>
            <a:endParaRPr lang="en-US" dirty="0"/>
          </a:p>
        </p:txBody>
      </p:sp>
      <p:sp>
        <p:nvSpPr>
          <p:cNvPr id="11" name="Content Placeholder 2"/>
          <p:cNvSpPr>
            <a:spLocks noGrp="1"/>
          </p:cNvSpPr>
          <p:nvPr>
            <p:ph sz="half" idx="1"/>
          </p:nvPr>
        </p:nvSpPr>
        <p:spPr>
          <a:xfrm>
            <a:off x="457200" y="1600202"/>
            <a:ext cx="8229600" cy="4525963"/>
          </a:xfrm>
          <a:prstGeom prst="rect">
            <a:avLst/>
          </a:prstGeom>
        </p:spPr>
        <p:txBody>
          <a:bodyPr/>
          <a:lstStyle>
            <a:lvl1pPr>
              <a:defRPr sz="2800">
                <a:latin typeface="GillSans" pitchFamily="34" charset="0"/>
              </a:defRPr>
            </a:lvl1pPr>
            <a:lvl2pPr>
              <a:defRPr sz="2400">
                <a:latin typeface="GillSans" pitchFamily="34" charset="0"/>
              </a:defRPr>
            </a:lvl2pPr>
            <a:lvl3pPr>
              <a:defRPr sz="2000">
                <a:latin typeface="GillSans" pitchFamily="34" charset="0"/>
              </a:defRPr>
            </a:lvl3pPr>
            <a:lvl4pPr>
              <a:defRPr sz="1800">
                <a:latin typeface="GillSans" pitchFamily="34" charset="0"/>
              </a:defRPr>
            </a:lvl4pPr>
            <a:lvl5pPr>
              <a:defRPr sz="1800">
                <a:latin typeface="GillSans"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68813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CCECFF">
            <a:alpha val="23529"/>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524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Rectangle 4"/>
          <p:cNvSpPr>
            <a:spLocks noChangeArrowheads="1"/>
          </p:cNvSpPr>
          <p:nvPr/>
        </p:nvSpPr>
        <p:spPr bwMode="auto">
          <a:xfrm>
            <a:off x="471488" y="1219200"/>
            <a:ext cx="8229600" cy="152400"/>
          </a:xfrm>
          <a:prstGeom prst="rect">
            <a:avLst/>
          </a:prstGeom>
          <a:solidFill>
            <a:srgbClr val="008080"/>
          </a:solidFill>
          <a:ln w="9525">
            <a:solidFill>
              <a:schemeClr val="accent6">
                <a:lumMod val="50000"/>
              </a:schemeClr>
            </a:solidFill>
            <a:miter lim="800000"/>
            <a:headEnd/>
            <a:tailEnd/>
          </a:ln>
          <a:effectLst/>
        </p:spPr>
        <p:txBody>
          <a:bodyPr wrap="none" anchor="ctr"/>
          <a:lstStyle/>
          <a:p>
            <a:pPr algn="ctr" fontAlgn="base">
              <a:spcBef>
                <a:spcPct val="0"/>
              </a:spcBef>
              <a:spcAft>
                <a:spcPct val="0"/>
              </a:spcAft>
              <a:defRPr/>
            </a:pPr>
            <a:endParaRPr lang="en-US">
              <a:solidFill>
                <a:srgbClr val="FFFFFF"/>
              </a:solidFill>
              <a:ea typeface="ＭＳ Ｐゴシック" pitchFamily="34" charset="-128"/>
            </a:endParaRPr>
          </a:p>
        </p:txBody>
      </p:sp>
      <p:sp>
        <p:nvSpPr>
          <p:cNvPr id="6" name="TextBox 6"/>
          <p:cNvSpPr txBox="1">
            <a:spLocks noChangeArrowheads="1"/>
          </p:cNvSpPr>
          <p:nvPr/>
        </p:nvSpPr>
        <p:spPr bwMode="auto">
          <a:xfrm>
            <a:off x="5486400" y="6384925"/>
            <a:ext cx="3475038" cy="338554"/>
          </a:xfrm>
          <a:prstGeom prst="rect">
            <a:avLst/>
          </a:prstGeom>
          <a:noFill/>
          <a:ln>
            <a:noFill/>
          </a:ln>
          <a:extLst/>
        </p:spPr>
        <p:txBody>
          <a:bodyPr wrap="square">
            <a:spAutoFit/>
          </a:bodyPr>
          <a:lstStyle>
            <a:lvl1pPr eaLnBrk="0" hangingPunct="0">
              <a:defRPr sz="2400">
                <a:solidFill>
                  <a:schemeClr val="tx1"/>
                </a:solidFill>
                <a:latin typeface="Arial" pitchFamily="34" charset="0"/>
                <a:cs typeface="Arial" pitchFamily="34" charset="0"/>
              </a:defRPr>
            </a:lvl1pPr>
            <a:lvl2pPr marL="37931725" indent="-37474525" eaLnBrk="0" hangingPunct="0">
              <a:defRPr sz="2400">
                <a:solidFill>
                  <a:schemeClr val="tx1"/>
                </a:solidFill>
                <a:latin typeface="Arial" pitchFamily="34" charset="0"/>
                <a:cs typeface="Arial" pitchFamily="34" charset="0"/>
              </a:defRPr>
            </a:lvl2pPr>
            <a:lvl3pPr eaLnBrk="0" hangingPunct="0">
              <a:defRPr sz="2400">
                <a:solidFill>
                  <a:schemeClr val="tx1"/>
                </a:solidFill>
                <a:latin typeface="Arial" pitchFamily="34" charset="0"/>
                <a:cs typeface="Arial" pitchFamily="34" charset="0"/>
              </a:defRPr>
            </a:lvl3pPr>
            <a:lvl4pPr eaLnBrk="0" hangingPunct="0">
              <a:defRPr sz="2400">
                <a:solidFill>
                  <a:schemeClr val="tx1"/>
                </a:solidFill>
                <a:latin typeface="Arial" pitchFamily="34" charset="0"/>
                <a:cs typeface="Arial" pitchFamily="34" charset="0"/>
              </a:defRPr>
            </a:lvl4pPr>
            <a:lvl5pPr eaLnBrk="0" hangingPunct="0">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fontAlgn="base" hangingPunct="1">
              <a:spcBef>
                <a:spcPct val="0"/>
              </a:spcBef>
              <a:spcAft>
                <a:spcPct val="0"/>
              </a:spcAft>
              <a:defRPr/>
            </a:pPr>
            <a:r>
              <a:rPr lang="en-US" sz="1600" b="1" dirty="0">
                <a:solidFill>
                  <a:srgbClr val="000000"/>
                </a:solidFill>
                <a:ea typeface="ＭＳ Ｐゴシック" pitchFamily="34" charset="-128"/>
              </a:rPr>
              <a:t> AYSRH Topic 3, Slide </a:t>
            </a:r>
            <a:fld id="{6D81026D-E1EB-456A-B625-D84DA54B8E9B}" type="slidenum">
              <a:rPr lang="en-US" sz="1600" b="1" smtClean="0">
                <a:solidFill>
                  <a:srgbClr val="000000"/>
                </a:solidFill>
                <a:ea typeface="ＭＳ Ｐゴシック" pitchFamily="34" charset="-128"/>
              </a:rPr>
              <a:pPr algn="r" eaLnBrk="1" fontAlgn="base" hangingPunct="1">
                <a:spcBef>
                  <a:spcPct val="0"/>
                </a:spcBef>
                <a:spcAft>
                  <a:spcPct val="0"/>
                </a:spcAft>
                <a:defRPr/>
              </a:pPr>
              <a:t>‹#›</a:t>
            </a:fld>
            <a:endParaRPr lang="en-US" sz="1600" b="1" dirty="0">
              <a:solidFill>
                <a:srgbClr val="000000"/>
              </a:solidFill>
              <a:ea typeface="ＭＳ Ｐゴシック" pitchFamily="34" charset="-128"/>
            </a:endParaRPr>
          </a:p>
        </p:txBody>
      </p:sp>
    </p:spTree>
    <p:extLst>
      <p:ext uri="{BB962C8B-B14F-4D97-AF65-F5344CB8AC3E}">
        <p14:creationId xmlns:p14="http://schemas.microsoft.com/office/powerpoint/2010/main" val="1542215067"/>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sldNum="0" hdr="0" ftr="0" dt="0"/>
  <p:txStyles>
    <p:titleStyle>
      <a:lvl1pPr algn="l" rtl="0" eaLnBrk="0" fontAlgn="base" hangingPunct="0">
        <a:lnSpc>
          <a:spcPct val="85000"/>
        </a:lnSpc>
        <a:spcBef>
          <a:spcPct val="0"/>
        </a:spcBef>
        <a:spcAft>
          <a:spcPct val="0"/>
        </a:spcAft>
        <a:defRPr sz="3800" b="1">
          <a:solidFill>
            <a:srgbClr val="000000"/>
          </a:solidFill>
          <a:latin typeface="+mj-lt"/>
          <a:ea typeface="ＭＳ Ｐゴシック" charset="-128"/>
          <a:cs typeface="+mj-cs"/>
        </a:defRPr>
      </a:lvl1pPr>
      <a:lvl2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2pPr>
      <a:lvl3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3pPr>
      <a:lvl4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4pPr>
      <a:lvl5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5pPr>
      <a:lvl6pPr marL="457200" algn="l" rtl="0" eaLnBrk="1" fontAlgn="base" hangingPunct="1">
        <a:lnSpc>
          <a:spcPct val="85000"/>
        </a:lnSpc>
        <a:spcBef>
          <a:spcPct val="0"/>
        </a:spcBef>
        <a:spcAft>
          <a:spcPct val="0"/>
        </a:spcAft>
        <a:defRPr sz="3800" b="1">
          <a:solidFill>
            <a:schemeClr val="bg2"/>
          </a:solidFill>
          <a:latin typeface="Arial" charset="0"/>
        </a:defRPr>
      </a:lvl6pPr>
      <a:lvl7pPr marL="914400" algn="l" rtl="0" eaLnBrk="1" fontAlgn="base" hangingPunct="1">
        <a:lnSpc>
          <a:spcPct val="85000"/>
        </a:lnSpc>
        <a:spcBef>
          <a:spcPct val="0"/>
        </a:spcBef>
        <a:spcAft>
          <a:spcPct val="0"/>
        </a:spcAft>
        <a:defRPr sz="3800" b="1">
          <a:solidFill>
            <a:schemeClr val="bg2"/>
          </a:solidFill>
          <a:latin typeface="Arial" charset="0"/>
        </a:defRPr>
      </a:lvl7pPr>
      <a:lvl8pPr marL="1371600" algn="l" rtl="0" eaLnBrk="1" fontAlgn="base" hangingPunct="1">
        <a:lnSpc>
          <a:spcPct val="85000"/>
        </a:lnSpc>
        <a:spcBef>
          <a:spcPct val="0"/>
        </a:spcBef>
        <a:spcAft>
          <a:spcPct val="0"/>
        </a:spcAft>
        <a:defRPr sz="3800" b="1">
          <a:solidFill>
            <a:schemeClr val="bg2"/>
          </a:solidFill>
          <a:latin typeface="Arial" charset="0"/>
        </a:defRPr>
      </a:lvl8pPr>
      <a:lvl9pPr marL="1828800" algn="l" rtl="0" eaLnBrk="1" fontAlgn="base" hangingPunct="1">
        <a:lnSpc>
          <a:spcPct val="85000"/>
        </a:lnSpc>
        <a:spcBef>
          <a:spcPct val="0"/>
        </a:spcBef>
        <a:spcAft>
          <a:spcPct val="0"/>
        </a:spcAft>
        <a:defRPr sz="3800" b="1">
          <a:solidFill>
            <a:schemeClr val="bg2"/>
          </a:solidFill>
          <a:latin typeface="Arial" charset="0"/>
        </a:defRPr>
      </a:lvl9pPr>
    </p:titleStyle>
    <p:body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ctr"/>
            <a:r>
              <a:rPr lang="en-US" altLang="en-US" sz="3600">
                <a:latin typeface="Arial Black" pitchFamily="34" charset="0"/>
                <a:ea typeface="ＭＳ Ｐゴシック" pitchFamily="34" charset="-128"/>
              </a:rPr>
              <a:t>Pre-service Education on FP and AYSRH</a:t>
            </a:r>
            <a:endParaRPr lang="en-US" altLang="en-US">
              <a:ea typeface="ＭＳ Ｐゴシック" pitchFamily="34" charset="-128"/>
            </a:endParaRPr>
          </a:p>
        </p:txBody>
      </p:sp>
      <p:sp>
        <p:nvSpPr>
          <p:cNvPr id="4099" name="Content Placeholder 2"/>
          <p:cNvSpPr>
            <a:spLocks noGrp="1"/>
          </p:cNvSpPr>
          <p:nvPr>
            <p:ph idx="1"/>
          </p:nvPr>
        </p:nvSpPr>
        <p:spPr/>
        <p:txBody>
          <a:bodyPr/>
          <a:lstStyle/>
          <a:p>
            <a:pPr marL="0" indent="0" algn="ctr">
              <a:buFontTx/>
              <a:buNone/>
            </a:pPr>
            <a:r>
              <a:rPr lang="en-US" altLang="en-US" b="1" dirty="0">
                <a:latin typeface="+mj-lt"/>
                <a:ea typeface="ＭＳ Ｐゴシック" pitchFamily="34" charset="-128"/>
              </a:rPr>
              <a:t>Session III Topic 3 </a:t>
            </a:r>
          </a:p>
          <a:p>
            <a:pPr marL="0" indent="0" algn="ctr">
              <a:buFontTx/>
              <a:buNone/>
            </a:pPr>
            <a:r>
              <a:rPr lang="en-US" b="1" spc="-10" dirty="0">
                <a:latin typeface="+mj-lt"/>
                <a:ea typeface="Times New Roman"/>
              </a:rPr>
              <a:t>Developmental Characteristics of Adolescence and Young Adulthood</a:t>
            </a:r>
          </a:p>
          <a:p>
            <a:pPr marL="0" indent="0" algn="ctr">
              <a:buFontTx/>
              <a:buNone/>
            </a:pPr>
            <a:endParaRPr lang="en-US" altLang="en-US" dirty="0">
              <a:latin typeface="+mj-lt"/>
              <a:ea typeface="ＭＳ Ｐゴシック" pitchFamily="34"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2837" y="3657600"/>
            <a:ext cx="1838325" cy="233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5">
            <a:extLst>
              <a:ext uri="{FF2B5EF4-FFF2-40B4-BE49-F238E27FC236}">
                <a16:creationId xmlns:a16="http://schemas.microsoft.com/office/drawing/2014/main" id="{BB7F2413-7A2B-460F-93F2-DC5D067ECC25}"/>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1</a:t>
            </a:r>
          </a:p>
        </p:txBody>
      </p:sp>
    </p:spTree>
    <p:extLst>
      <p:ext uri="{BB962C8B-B14F-4D97-AF65-F5344CB8AC3E}">
        <p14:creationId xmlns:p14="http://schemas.microsoft.com/office/powerpoint/2010/main" val="21768126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Reasons for Risk-taking</a:t>
            </a:r>
          </a:p>
        </p:txBody>
      </p:sp>
      <p:sp>
        <p:nvSpPr>
          <p:cNvPr id="3" name="Content Placeholder 2"/>
          <p:cNvSpPr>
            <a:spLocks noGrp="1"/>
          </p:cNvSpPr>
          <p:nvPr>
            <p:ph idx="1"/>
          </p:nvPr>
        </p:nvSpPr>
        <p:spPr/>
        <p:txBody>
          <a:bodyPr/>
          <a:lstStyle/>
          <a:p>
            <a:r>
              <a:rPr lang="en-US" sz="2000" b="1" dirty="0"/>
              <a:t>New social relationships</a:t>
            </a:r>
            <a:r>
              <a:rPr lang="en-US" sz="2000" dirty="0"/>
              <a:t>, especially with peers, begin to gain greater influence as family influence decreases. The need to identify or “fit in” with a peer group can sometimes lead to increased risk. </a:t>
            </a:r>
          </a:p>
          <a:p>
            <a:r>
              <a:rPr lang="en-US" sz="2000" b="1" dirty="0"/>
              <a:t>Curiosity combined with sexual maturity </a:t>
            </a:r>
            <a:r>
              <a:rPr lang="en-US" sz="2000" dirty="0"/>
              <a:t>create a natural inclination toward experimentation, which also serves a developmental role in helping the adolescent learn more about their body and sexual response. </a:t>
            </a:r>
          </a:p>
          <a:p>
            <a:r>
              <a:rPr lang="en-US" sz="2000" b="1" dirty="0"/>
              <a:t>Questioning authority </a:t>
            </a:r>
            <a:r>
              <a:rPr lang="en-US" sz="2000" dirty="0"/>
              <a:t>and established “rules” helps adolescents create an independent identity and personality, but can also lead to impulsive decision-making and lack of future-planning. </a:t>
            </a:r>
          </a:p>
          <a:p>
            <a:r>
              <a:rPr lang="en-US" sz="2000" b="1" dirty="0"/>
              <a:t>Adolescents test their limits </a:t>
            </a:r>
            <a:r>
              <a:rPr lang="en-US" sz="2000" dirty="0"/>
              <a:t>and underestimate the risks involved, though the amount of risk and vulnerability they face varies with cultural factors, individual personality, needs, social influences and pressures, and available opportunities. </a:t>
            </a:r>
          </a:p>
        </p:txBody>
      </p:sp>
      <p:sp>
        <p:nvSpPr>
          <p:cNvPr id="4" name="Rectangle 5">
            <a:extLst>
              <a:ext uri="{FF2B5EF4-FFF2-40B4-BE49-F238E27FC236}">
                <a16:creationId xmlns:a16="http://schemas.microsoft.com/office/drawing/2014/main" id="{FBE70713-9B48-4AB5-BE7A-5522DD5CE328}"/>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10</a:t>
            </a:r>
          </a:p>
        </p:txBody>
      </p:sp>
    </p:spTree>
    <p:extLst>
      <p:ext uri="{BB962C8B-B14F-4D97-AF65-F5344CB8AC3E}">
        <p14:creationId xmlns:p14="http://schemas.microsoft.com/office/powerpoint/2010/main" val="3070955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Consequences of Adolescent Risk-Taking</a:t>
            </a:r>
            <a:br>
              <a:rPr lang="en-US" dirty="0"/>
            </a:br>
            <a:endParaRPr lang="en-US" dirty="0"/>
          </a:p>
        </p:txBody>
      </p:sp>
      <p:sp>
        <p:nvSpPr>
          <p:cNvPr id="3" name="Content Placeholder 2"/>
          <p:cNvSpPr>
            <a:spLocks noGrp="1"/>
          </p:cNvSpPr>
          <p:nvPr>
            <p:ph idx="1"/>
          </p:nvPr>
        </p:nvSpPr>
        <p:spPr/>
        <p:txBody>
          <a:bodyPr/>
          <a:lstStyle/>
          <a:p>
            <a:r>
              <a:rPr lang="en-US" sz="2400" dirty="0"/>
              <a:t>Development of sense of independence, resiliency</a:t>
            </a:r>
          </a:p>
          <a:p>
            <a:pPr lvl="0"/>
            <a:r>
              <a:rPr lang="en-US" sz="2400" dirty="0"/>
              <a:t>Potential for unintended pregnancy, infection with HIV/STIs</a:t>
            </a:r>
          </a:p>
          <a:p>
            <a:pPr lvl="0"/>
            <a:r>
              <a:rPr lang="en-US" sz="2400" dirty="0"/>
              <a:t>Growth in and failure of social and family relationships</a:t>
            </a:r>
          </a:p>
          <a:p>
            <a:pPr lvl="0"/>
            <a:r>
              <a:rPr lang="en-US" sz="2400" dirty="0"/>
              <a:t>Early child-bearing, complications in childbirth and/or unsafe abortion</a:t>
            </a:r>
          </a:p>
          <a:p>
            <a:pPr lvl="0"/>
            <a:r>
              <a:rPr lang="en-US" sz="2400" dirty="0"/>
              <a:t>Risk of sexual or interpersonal violence</a:t>
            </a:r>
          </a:p>
          <a:p>
            <a:pPr lvl="0"/>
            <a:r>
              <a:rPr lang="en-US" sz="2400" dirty="0"/>
              <a:t>Loss of access to educational or economic opportunities</a:t>
            </a:r>
          </a:p>
          <a:p>
            <a:pPr lvl="0"/>
            <a:r>
              <a:rPr lang="en-US" sz="2400" dirty="0"/>
              <a:t>Poor nutrition or other health outcomes</a:t>
            </a:r>
          </a:p>
          <a:p>
            <a:endParaRPr lang="en-US" dirty="0"/>
          </a:p>
        </p:txBody>
      </p:sp>
      <p:sp>
        <p:nvSpPr>
          <p:cNvPr id="4" name="Rectangle 5">
            <a:extLst>
              <a:ext uri="{FF2B5EF4-FFF2-40B4-BE49-F238E27FC236}">
                <a16:creationId xmlns:a16="http://schemas.microsoft.com/office/drawing/2014/main" id="{963231E5-BA2D-44E6-BF35-455BDFA116E7}"/>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11</a:t>
            </a:r>
          </a:p>
        </p:txBody>
      </p:sp>
    </p:spTree>
    <p:extLst>
      <p:ext uri="{BB962C8B-B14F-4D97-AF65-F5344CB8AC3E}">
        <p14:creationId xmlns:p14="http://schemas.microsoft.com/office/powerpoint/2010/main" val="32258227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Gender Roles</a:t>
            </a:r>
          </a:p>
        </p:txBody>
      </p:sp>
      <p:sp>
        <p:nvSpPr>
          <p:cNvPr id="3" name="Content Placeholder 2"/>
          <p:cNvSpPr>
            <a:spLocks noGrp="1"/>
          </p:cNvSpPr>
          <p:nvPr>
            <p:ph idx="1"/>
          </p:nvPr>
        </p:nvSpPr>
        <p:spPr/>
        <p:txBody>
          <a:bodyPr/>
          <a:lstStyle/>
          <a:p>
            <a:pPr marL="0" indent="0">
              <a:buNone/>
            </a:pPr>
            <a:r>
              <a:rPr lang="en-US" sz="2100" dirty="0"/>
              <a:t>Gender roles are the social and cultural expectations about how men and women are “supposed” to behave on the basis of their gender or physical sex.</a:t>
            </a:r>
          </a:p>
          <a:p>
            <a:pPr marL="0" indent="0">
              <a:buNone/>
            </a:pPr>
            <a:r>
              <a:rPr lang="en-US" sz="2100" dirty="0"/>
              <a:t>Gender roles are:</a:t>
            </a:r>
          </a:p>
          <a:p>
            <a:pPr>
              <a:buFont typeface="Arial" panose="020B0604020202020204" pitchFamily="34" charset="0"/>
              <a:buChar char="•"/>
            </a:pPr>
            <a:r>
              <a:rPr lang="en-US" sz="2100" dirty="0"/>
              <a:t>Learned: from families, from peers and friends, from media and stories and from our societies.</a:t>
            </a:r>
          </a:p>
          <a:p>
            <a:pPr>
              <a:buFont typeface="Arial" panose="020B0604020202020204" pitchFamily="34" charset="0"/>
              <a:buChar char="•"/>
            </a:pPr>
            <a:r>
              <a:rPr lang="en-US" sz="2100" dirty="0"/>
              <a:t>Varied: what it means to “act like a woman” or “act like a man” can be different from culture to culture, or can change over time and at different points in our lives.</a:t>
            </a:r>
          </a:p>
          <a:p>
            <a:pPr>
              <a:buFont typeface="Arial" panose="020B0604020202020204" pitchFamily="34" charset="0"/>
              <a:buChar char="•"/>
            </a:pPr>
            <a:r>
              <a:rPr lang="en-US" sz="2100" dirty="0"/>
              <a:t>Stereotypical: built on assumptions about how “all women” or “all men” should naturally behave, rather than on an understanding of the individual’s character and inclinations.</a:t>
            </a:r>
          </a:p>
        </p:txBody>
      </p:sp>
      <p:sp>
        <p:nvSpPr>
          <p:cNvPr id="4" name="Rectangle 5">
            <a:extLst>
              <a:ext uri="{FF2B5EF4-FFF2-40B4-BE49-F238E27FC236}">
                <a16:creationId xmlns:a16="http://schemas.microsoft.com/office/drawing/2014/main" id="{4F611E6E-55D2-4F4E-96F7-927753970D76}"/>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12</a:t>
            </a:r>
          </a:p>
        </p:txBody>
      </p:sp>
    </p:spTree>
    <p:extLst>
      <p:ext uri="{BB962C8B-B14F-4D97-AF65-F5344CB8AC3E}">
        <p14:creationId xmlns:p14="http://schemas.microsoft.com/office/powerpoint/2010/main" val="17431498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Gender Roles (continued)</a:t>
            </a:r>
          </a:p>
        </p:txBody>
      </p:sp>
      <p:sp>
        <p:nvSpPr>
          <p:cNvPr id="3" name="Content Placeholder 2"/>
          <p:cNvSpPr>
            <a:spLocks noGrp="1"/>
          </p:cNvSpPr>
          <p:nvPr>
            <p:ph idx="1"/>
          </p:nvPr>
        </p:nvSpPr>
        <p:spPr/>
        <p:txBody>
          <a:bodyPr/>
          <a:lstStyle/>
          <a:p>
            <a:pPr marL="0" indent="0">
              <a:buNone/>
            </a:pPr>
            <a:r>
              <a:rPr lang="en-US" sz="2000" dirty="0"/>
              <a:t>Gender roles are intensely differentiated during later childhood, puberty and adolescence. While experiences vary from culture to culture, for many people, adolescence is a time when options expand for young men and restrict for young women.</a:t>
            </a:r>
          </a:p>
          <a:p>
            <a:pPr>
              <a:buFont typeface="Arial" panose="020B0604020202020204" pitchFamily="34" charset="0"/>
              <a:buChar char="•"/>
            </a:pPr>
            <a:r>
              <a:rPr lang="en-US" sz="2000" dirty="0"/>
              <a:t>Boys are allowed more autonomy, mobility and power.</a:t>
            </a:r>
          </a:p>
          <a:p>
            <a:pPr>
              <a:buFont typeface="Arial" panose="020B0604020202020204" pitchFamily="34" charset="0"/>
              <a:buChar char="•"/>
            </a:pPr>
            <a:r>
              <a:rPr lang="en-US" sz="2000" dirty="0"/>
              <a:t>Girls are expected to remain home more, take on household responsibilities and be differential to male figures.</a:t>
            </a:r>
          </a:p>
          <a:p>
            <a:pPr>
              <a:buFont typeface="Arial" panose="020B0604020202020204" pitchFamily="34" charset="0"/>
              <a:buChar char="•"/>
            </a:pPr>
            <a:r>
              <a:rPr lang="en-US" sz="2000" dirty="0"/>
              <a:t>Boys are expected to take on more dominance in social and sexual relationships, sometimes translating to interpersonal or sexual violence.</a:t>
            </a:r>
          </a:p>
          <a:p>
            <a:pPr>
              <a:buFont typeface="Arial" panose="020B0604020202020204" pitchFamily="34" charset="0"/>
              <a:buChar char="•"/>
            </a:pPr>
            <a:r>
              <a:rPr lang="en-US" sz="2000" dirty="0"/>
              <a:t>Boys are expected to take and give more power in sexual relationships</a:t>
            </a:r>
          </a:p>
          <a:p>
            <a:pPr>
              <a:buFont typeface="Arial" panose="020B0604020202020204" pitchFamily="34" charset="0"/>
              <a:buChar char="•"/>
            </a:pPr>
            <a:r>
              <a:rPr lang="en-US" sz="2000" dirty="0"/>
              <a:t>Girls are expected to control better their sexual desire and take on the responsibility for sexual health (FP and STI prevention)</a:t>
            </a:r>
          </a:p>
        </p:txBody>
      </p:sp>
      <p:sp>
        <p:nvSpPr>
          <p:cNvPr id="4" name="Rectangle 5">
            <a:extLst>
              <a:ext uri="{FF2B5EF4-FFF2-40B4-BE49-F238E27FC236}">
                <a16:creationId xmlns:a16="http://schemas.microsoft.com/office/drawing/2014/main" id="{5A3AC0D0-9247-4A85-B08D-DE04AB4A9D09}"/>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13</a:t>
            </a:r>
          </a:p>
        </p:txBody>
      </p:sp>
    </p:spTree>
    <p:extLst>
      <p:ext uri="{BB962C8B-B14F-4D97-AF65-F5344CB8AC3E}">
        <p14:creationId xmlns:p14="http://schemas.microsoft.com/office/powerpoint/2010/main" val="4017174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Why Adolescents May Have Unprotected Sex</a:t>
            </a:r>
          </a:p>
        </p:txBody>
      </p:sp>
      <p:sp>
        <p:nvSpPr>
          <p:cNvPr id="3" name="Content Placeholder 2"/>
          <p:cNvSpPr>
            <a:spLocks noGrp="1"/>
          </p:cNvSpPr>
          <p:nvPr>
            <p:ph idx="1"/>
          </p:nvPr>
        </p:nvSpPr>
        <p:spPr/>
        <p:txBody>
          <a:bodyPr/>
          <a:lstStyle/>
          <a:p>
            <a:pPr marL="0" indent="0">
              <a:buNone/>
            </a:pPr>
            <a:r>
              <a:rPr lang="en-US" sz="2000" b="1" dirty="0"/>
              <a:t>Lack of Information</a:t>
            </a:r>
          </a:p>
          <a:p>
            <a:r>
              <a:rPr lang="en-US" sz="2000" dirty="0"/>
              <a:t>Often think they are not vulnerable to pregnancy or STIs/HIV. “It can’t happen to me” or "I don't have sex often enough to get pregnant or contract a STI/HIV."</a:t>
            </a:r>
          </a:p>
          <a:p>
            <a:r>
              <a:rPr lang="en-US" sz="2000" dirty="0"/>
              <a:t>May not have adequate or accurate information about protection.</a:t>
            </a:r>
          </a:p>
          <a:p>
            <a:pPr lvl="0"/>
            <a:r>
              <a:rPr lang="en-US" sz="2000" dirty="0"/>
              <a:t>School sex education is often non-existent or inadequate.</a:t>
            </a:r>
          </a:p>
          <a:p>
            <a:pPr lvl="0"/>
            <a:r>
              <a:rPr lang="en-US" sz="2000" dirty="0"/>
              <a:t>Parents and others are reluctant to provide practical information. Some believe that providing information encourages sexual activity, though this has been proven to be untrue.</a:t>
            </a:r>
          </a:p>
          <a:p>
            <a:pPr lvl="0"/>
            <a:r>
              <a:rPr lang="en-US" sz="2000" dirty="0"/>
              <a:t>Media gives unrealistic notions of sexuality and usually omit any mention of protection.</a:t>
            </a:r>
          </a:p>
          <a:p>
            <a:pPr lvl="0"/>
            <a:r>
              <a:rPr lang="en-US" sz="2000" dirty="0"/>
              <a:t>Don’t know that methods are available</a:t>
            </a:r>
          </a:p>
          <a:p>
            <a:pPr lvl="0"/>
            <a:r>
              <a:rPr lang="en-US" sz="2000" dirty="0"/>
              <a:t>Don’t know where, how, or when to get methods</a:t>
            </a:r>
          </a:p>
          <a:p>
            <a:pPr marL="0" indent="0">
              <a:buNone/>
            </a:pPr>
            <a:endParaRPr lang="en-US" sz="2000" dirty="0"/>
          </a:p>
          <a:p>
            <a:endParaRPr lang="en-US" dirty="0"/>
          </a:p>
        </p:txBody>
      </p:sp>
      <p:sp>
        <p:nvSpPr>
          <p:cNvPr id="4" name="Rectangle 5">
            <a:extLst>
              <a:ext uri="{FF2B5EF4-FFF2-40B4-BE49-F238E27FC236}">
                <a16:creationId xmlns:a16="http://schemas.microsoft.com/office/drawing/2014/main" id="{1AE68639-0457-4F58-A0E4-1D83D1FE3666}"/>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14</a:t>
            </a:r>
          </a:p>
        </p:txBody>
      </p:sp>
    </p:spTree>
    <p:extLst>
      <p:ext uri="{BB962C8B-B14F-4D97-AF65-F5344CB8AC3E}">
        <p14:creationId xmlns:p14="http://schemas.microsoft.com/office/powerpoint/2010/main" val="26867417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Why Adolescents May Have Unprotected Sex (continued)</a:t>
            </a:r>
          </a:p>
        </p:txBody>
      </p:sp>
      <p:sp>
        <p:nvSpPr>
          <p:cNvPr id="3" name="Content Placeholder 2"/>
          <p:cNvSpPr>
            <a:spLocks noGrp="1"/>
          </p:cNvSpPr>
          <p:nvPr>
            <p:ph idx="1"/>
          </p:nvPr>
        </p:nvSpPr>
        <p:spPr/>
        <p:txBody>
          <a:bodyPr/>
          <a:lstStyle/>
          <a:p>
            <a:pPr lvl="0"/>
            <a:r>
              <a:rPr lang="en-US" sz="2000" dirty="0"/>
              <a:t>May not be aware of the need for protection during every sex act (i.e. may think that oral or anal sex are “safe” alternatives to vaginal sex)</a:t>
            </a:r>
          </a:p>
          <a:p>
            <a:pPr lvl="0"/>
            <a:r>
              <a:rPr lang="en-US" sz="2000" dirty="0"/>
              <a:t>Believe their peers are not using contraception or protection. </a:t>
            </a:r>
          </a:p>
          <a:p>
            <a:pPr marL="0" indent="0">
              <a:buNone/>
            </a:pPr>
            <a:r>
              <a:rPr lang="en-US" sz="2000" b="1" dirty="0"/>
              <a:t>Misinformation or Misconceptions</a:t>
            </a:r>
            <a:endParaRPr lang="en-US" sz="2000" dirty="0"/>
          </a:p>
          <a:p>
            <a:pPr lvl="0"/>
            <a:r>
              <a:rPr lang="en-US" sz="2000" dirty="0"/>
              <a:t>May have misinformation or myths about methods and their side effects.</a:t>
            </a:r>
          </a:p>
          <a:p>
            <a:pPr lvl="0"/>
            <a:r>
              <a:rPr lang="en-US" sz="2000" dirty="0"/>
              <a:t>Myths about dangers of contraception are common and difficult to defuse.</a:t>
            </a:r>
          </a:p>
          <a:p>
            <a:pPr lvl="0"/>
            <a:r>
              <a:rPr lang="en-US" sz="2000" dirty="0"/>
              <a:t>May not believe that protection is needed with a regular partner.</a:t>
            </a:r>
          </a:p>
          <a:p>
            <a:pPr lvl="0"/>
            <a:r>
              <a:rPr lang="en-US" sz="2000" dirty="0"/>
              <a:t>May not believe that protection is needed if their partner looks healthy.</a:t>
            </a:r>
          </a:p>
          <a:p>
            <a:r>
              <a:rPr lang="en-US" sz="2000" dirty="0"/>
              <a:t>May be under social pressure to “prove” their fertility.</a:t>
            </a:r>
          </a:p>
          <a:p>
            <a:pPr marL="0" lvl="0" indent="0">
              <a:buNone/>
            </a:pPr>
            <a:endParaRPr lang="en-US" sz="2000" dirty="0"/>
          </a:p>
          <a:p>
            <a:pPr lvl="0"/>
            <a:endParaRPr lang="en-US" sz="2000" dirty="0"/>
          </a:p>
        </p:txBody>
      </p:sp>
      <p:sp>
        <p:nvSpPr>
          <p:cNvPr id="4" name="Rectangle 5">
            <a:extLst>
              <a:ext uri="{FF2B5EF4-FFF2-40B4-BE49-F238E27FC236}">
                <a16:creationId xmlns:a16="http://schemas.microsoft.com/office/drawing/2014/main" id="{7628C560-5071-4C29-B2EB-6AFBAC6D5089}"/>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15</a:t>
            </a:r>
          </a:p>
        </p:txBody>
      </p:sp>
    </p:spTree>
    <p:extLst>
      <p:ext uri="{BB962C8B-B14F-4D97-AF65-F5344CB8AC3E}">
        <p14:creationId xmlns:p14="http://schemas.microsoft.com/office/powerpoint/2010/main" val="23081467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Why Adolescents May Have Unprotected Sex (continued)</a:t>
            </a:r>
          </a:p>
        </p:txBody>
      </p:sp>
      <p:sp>
        <p:nvSpPr>
          <p:cNvPr id="3" name="Content Placeholder 2"/>
          <p:cNvSpPr>
            <a:spLocks noGrp="1"/>
          </p:cNvSpPr>
          <p:nvPr>
            <p:ph idx="1"/>
          </p:nvPr>
        </p:nvSpPr>
        <p:spPr>
          <a:xfrm>
            <a:off x="457200" y="1447800"/>
            <a:ext cx="8229600" cy="4678363"/>
          </a:xfrm>
        </p:spPr>
        <p:txBody>
          <a:bodyPr/>
          <a:lstStyle/>
          <a:p>
            <a:pPr lvl="0"/>
            <a:r>
              <a:rPr lang="en-US" sz="2000" dirty="0"/>
              <a:t>May think that STI/HIV transmission only occurs among "certain people" (for example, commercial sex workers, poor people, "other" ethnic groups).</a:t>
            </a:r>
          </a:p>
          <a:p>
            <a:pPr lvl="0"/>
            <a:r>
              <a:rPr lang="en-US" sz="2000" dirty="0"/>
              <a:t>Social norms that associate use of contraceptives with “planning for sex” and promiscuity.</a:t>
            </a:r>
          </a:p>
          <a:p>
            <a:pPr lvl="0"/>
            <a:r>
              <a:rPr lang="en-US" sz="2000" dirty="0"/>
              <a:t>May be using ineffective or potential harmful traditional remedies for pregnancy or STIs.</a:t>
            </a:r>
          </a:p>
          <a:p>
            <a:pPr lvl="0"/>
            <a:r>
              <a:rPr lang="en-US" sz="2000" dirty="0"/>
              <a:t>Believe that sexual desire is uncontrollable or could result in injury if not fulfilled. </a:t>
            </a:r>
          </a:p>
          <a:p>
            <a:r>
              <a:rPr lang="en-US" sz="2000" b="1" dirty="0"/>
              <a:t>Denial</a:t>
            </a:r>
          </a:p>
          <a:p>
            <a:pPr lvl="0"/>
            <a:r>
              <a:rPr lang="en-US" sz="2000" dirty="0"/>
              <a:t>"Sex just happened.“ "I only had sex once."</a:t>
            </a:r>
          </a:p>
          <a:p>
            <a:pPr lvl="0"/>
            <a:r>
              <a:rPr lang="en-US" sz="2000" dirty="0"/>
              <a:t>They believe "sex should be spontaneous" or are under social pressure to behave as though sex is/was spontaneous</a:t>
            </a:r>
          </a:p>
          <a:p>
            <a:pPr lvl="0"/>
            <a:r>
              <a:rPr lang="en-US" sz="2000" dirty="0"/>
              <a:t>They don't think they will get pregnant or contract a STI.</a:t>
            </a:r>
          </a:p>
          <a:p>
            <a:endParaRPr lang="en-US" sz="2000" dirty="0"/>
          </a:p>
        </p:txBody>
      </p:sp>
      <p:sp>
        <p:nvSpPr>
          <p:cNvPr id="4" name="Rectangle 5">
            <a:extLst>
              <a:ext uri="{FF2B5EF4-FFF2-40B4-BE49-F238E27FC236}">
                <a16:creationId xmlns:a16="http://schemas.microsoft.com/office/drawing/2014/main" id="{57F94595-1FC9-473A-8F40-35C9F5D23ECF}"/>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16</a:t>
            </a:r>
          </a:p>
        </p:txBody>
      </p:sp>
    </p:spTree>
    <p:extLst>
      <p:ext uri="{BB962C8B-B14F-4D97-AF65-F5344CB8AC3E}">
        <p14:creationId xmlns:p14="http://schemas.microsoft.com/office/powerpoint/2010/main" val="26506370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Why Adolescents May Have Unprotected Sex (continued</a:t>
            </a:r>
            <a:r>
              <a:rPr lang="en-US" dirty="0"/>
              <a:t>)</a:t>
            </a:r>
          </a:p>
        </p:txBody>
      </p:sp>
      <p:sp>
        <p:nvSpPr>
          <p:cNvPr id="3" name="Content Placeholder 2"/>
          <p:cNvSpPr>
            <a:spLocks noGrp="1"/>
          </p:cNvSpPr>
          <p:nvPr>
            <p:ph idx="1"/>
          </p:nvPr>
        </p:nvSpPr>
        <p:spPr/>
        <p:txBody>
          <a:bodyPr/>
          <a:lstStyle/>
          <a:p>
            <a:pPr marL="0" indent="0">
              <a:buNone/>
            </a:pPr>
            <a:r>
              <a:rPr lang="en-US" sz="2000" b="1" dirty="0"/>
              <a:t>Lack of Access</a:t>
            </a:r>
          </a:p>
          <a:p>
            <a:pPr lvl="0"/>
            <a:r>
              <a:rPr lang="en-US" sz="2000" dirty="0"/>
              <a:t>Access to contraceptive services (including protection) for adolescents is limited by law, custom, or clinic/institutional policy.</a:t>
            </a:r>
          </a:p>
          <a:p>
            <a:pPr lvl="0"/>
            <a:r>
              <a:rPr lang="en-US" sz="2000" dirty="0"/>
              <a:t>Availability and cost of different methods may restrict access.</a:t>
            </a:r>
          </a:p>
          <a:p>
            <a:pPr lvl="0"/>
            <a:r>
              <a:rPr lang="en-US" sz="2000" dirty="0"/>
              <a:t>Irregular supply of methods available.</a:t>
            </a:r>
          </a:p>
          <a:p>
            <a:pPr lvl="0"/>
            <a:r>
              <a:rPr lang="en-US" sz="2000" dirty="0"/>
              <a:t>Social pressure associating contraceptives with promiscuity and for adolescents to believe/behave as though sex is spontaneous means that methods are not available when sex happens. </a:t>
            </a:r>
          </a:p>
          <a:p>
            <a:pPr lvl="0"/>
            <a:r>
              <a:rPr lang="en-US" sz="2000" dirty="0"/>
              <a:t>Attitude or beliefs of the provider may prevent them from distributing protective methods to adolescents.</a:t>
            </a:r>
          </a:p>
          <a:p>
            <a:endParaRPr lang="en-US" dirty="0"/>
          </a:p>
        </p:txBody>
      </p:sp>
      <p:sp>
        <p:nvSpPr>
          <p:cNvPr id="4" name="Rectangle 5">
            <a:extLst>
              <a:ext uri="{FF2B5EF4-FFF2-40B4-BE49-F238E27FC236}">
                <a16:creationId xmlns:a16="http://schemas.microsoft.com/office/drawing/2014/main" id="{536F5CCC-8DA6-4FB6-BE15-D3E33967CB53}"/>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17</a:t>
            </a:r>
          </a:p>
        </p:txBody>
      </p:sp>
    </p:spTree>
    <p:extLst>
      <p:ext uri="{BB962C8B-B14F-4D97-AF65-F5344CB8AC3E}">
        <p14:creationId xmlns:p14="http://schemas.microsoft.com/office/powerpoint/2010/main" val="33375190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Why Adolescents May Have Unprotected Sex (continued</a:t>
            </a:r>
            <a:r>
              <a:rPr lang="en-US" dirty="0"/>
              <a:t>)</a:t>
            </a:r>
          </a:p>
        </p:txBody>
      </p:sp>
      <p:sp>
        <p:nvSpPr>
          <p:cNvPr id="3" name="Content Placeholder 2"/>
          <p:cNvSpPr>
            <a:spLocks noGrp="1"/>
          </p:cNvSpPr>
          <p:nvPr>
            <p:ph idx="1"/>
          </p:nvPr>
        </p:nvSpPr>
        <p:spPr>
          <a:xfrm>
            <a:off x="457200" y="1447800"/>
            <a:ext cx="8229600" cy="4678363"/>
          </a:xfrm>
        </p:spPr>
        <p:txBody>
          <a:bodyPr/>
          <a:lstStyle/>
          <a:p>
            <a:pPr marL="0" indent="0">
              <a:buNone/>
            </a:pPr>
            <a:r>
              <a:rPr lang="en-US" sz="1800" b="1" dirty="0"/>
              <a:t>Coercion</a:t>
            </a:r>
          </a:p>
          <a:p>
            <a:pPr lvl="0"/>
            <a:r>
              <a:rPr lang="en-US" sz="1800" dirty="0"/>
              <a:t>Partner or family wants pregnancy.</a:t>
            </a:r>
          </a:p>
          <a:p>
            <a:pPr lvl="0"/>
            <a:r>
              <a:rPr lang="en-US" sz="1800" dirty="0"/>
              <a:t>Partner won't let her/him use protection or insists that use of contraceptives is a sign of mistrust.</a:t>
            </a:r>
          </a:p>
          <a:p>
            <a:pPr lvl="0"/>
            <a:r>
              <a:rPr lang="en-US" sz="1800" dirty="0"/>
              <a:t>Sex is forced or coerced.</a:t>
            </a:r>
          </a:p>
          <a:p>
            <a:pPr lvl="0"/>
            <a:r>
              <a:rPr lang="en-US" sz="1800" dirty="0"/>
              <a:t>Believe that condoms ruin sex or are unromantic. </a:t>
            </a:r>
          </a:p>
          <a:p>
            <a:pPr lvl="0"/>
            <a:r>
              <a:rPr lang="en-US" sz="1800" dirty="0"/>
              <a:t>Partner agrees to use contraceptives or protection but then refuses to follow through. </a:t>
            </a:r>
          </a:p>
          <a:p>
            <a:pPr marL="0" indent="0">
              <a:buNone/>
            </a:pPr>
            <a:r>
              <a:rPr lang="en-US" sz="1800" b="1" dirty="0"/>
              <a:t>Embarrassment</a:t>
            </a:r>
          </a:p>
          <a:p>
            <a:pPr lvl="0"/>
            <a:r>
              <a:rPr lang="en-US" sz="1800" dirty="0"/>
              <a:t>Service providers are sometimes judgmental and/or moralistic about adolescent sexual activity.</a:t>
            </a:r>
          </a:p>
          <a:p>
            <a:pPr lvl="0"/>
            <a:r>
              <a:rPr lang="en-US" sz="1800" dirty="0"/>
              <a:t>Embarrassed to buy condoms.</a:t>
            </a:r>
          </a:p>
          <a:p>
            <a:pPr lvl="0"/>
            <a:r>
              <a:rPr lang="en-US" sz="1800" dirty="0"/>
              <a:t>Retail outlets often place protective methods behind the counters so that customers must request it.</a:t>
            </a:r>
          </a:p>
          <a:p>
            <a:pPr lvl="0"/>
            <a:r>
              <a:rPr lang="en-US" sz="1800" dirty="0"/>
              <a:t>May be embarrassed to use a method at the time of intercourse.</a:t>
            </a:r>
          </a:p>
          <a:p>
            <a:pPr lvl="0"/>
            <a:endParaRPr lang="en-US" sz="2000" dirty="0"/>
          </a:p>
          <a:p>
            <a:endParaRPr lang="en-US" sz="2000" dirty="0"/>
          </a:p>
        </p:txBody>
      </p:sp>
      <p:sp>
        <p:nvSpPr>
          <p:cNvPr id="4" name="Rectangle 5">
            <a:extLst>
              <a:ext uri="{FF2B5EF4-FFF2-40B4-BE49-F238E27FC236}">
                <a16:creationId xmlns:a16="http://schemas.microsoft.com/office/drawing/2014/main" id="{6C3F2E33-72C5-4589-85A4-8AA003081CF0}"/>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18</a:t>
            </a:r>
          </a:p>
        </p:txBody>
      </p:sp>
    </p:spTree>
    <p:extLst>
      <p:ext uri="{BB962C8B-B14F-4D97-AF65-F5344CB8AC3E}">
        <p14:creationId xmlns:p14="http://schemas.microsoft.com/office/powerpoint/2010/main" val="351104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Why Adolescents May Have Unprotected Sex (continued)</a:t>
            </a:r>
          </a:p>
        </p:txBody>
      </p:sp>
      <p:sp>
        <p:nvSpPr>
          <p:cNvPr id="3" name="Content Placeholder 2"/>
          <p:cNvSpPr>
            <a:spLocks noGrp="1"/>
          </p:cNvSpPr>
          <p:nvPr>
            <p:ph idx="1"/>
          </p:nvPr>
        </p:nvSpPr>
        <p:spPr/>
        <p:txBody>
          <a:bodyPr/>
          <a:lstStyle/>
          <a:p>
            <a:pPr marL="0" indent="0">
              <a:buNone/>
            </a:pPr>
            <a:r>
              <a:rPr lang="en-US" sz="2000" b="1" dirty="0"/>
              <a:t>Fear</a:t>
            </a:r>
          </a:p>
          <a:p>
            <a:pPr lvl="0"/>
            <a:r>
              <a:rPr lang="en-US" sz="2000" dirty="0"/>
              <a:t>Fear of rejection by partner</a:t>
            </a:r>
          </a:p>
          <a:p>
            <a:pPr lvl="0"/>
            <a:r>
              <a:rPr lang="en-US" sz="2000" dirty="0"/>
              <a:t>Fear of the lack of confidentiality at the place where they obtain methods.</a:t>
            </a:r>
          </a:p>
          <a:p>
            <a:pPr lvl="0"/>
            <a:r>
              <a:rPr lang="en-US" sz="2000" dirty="0"/>
              <a:t>Fear of using something that they have never used before-fear of the unknown.</a:t>
            </a:r>
          </a:p>
          <a:p>
            <a:pPr lvl="0"/>
            <a:r>
              <a:rPr lang="en-US" sz="2000" dirty="0"/>
              <a:t>Fear of side effects.</a:t>
            </a:r>
          </a:p>
          <a:p>
            <a:pPr lvl="0"/>
            <a:r>
              <a:rPr lang="en-US" sz="2000" dirty="0"/>
              <a:t>Fear about the proper use of protective methods.</a:t>
            </a:r>
          </a:p>
          <a:p>
            <a:pPr lvl="0"/>
            <a:r>
              <a:rPr lang="en-US" sz="2000" dirty="0"/>
              <a:t>Fear of where to keep protective methods so that no one sees them.</a:t>
            </a:r>
          </a:p>
          <a:p>
            <a:pPr lvl="0"/>
            <a:r>
              <a:rPr lang="en-US" sz="2000" dirty="0"/>
              <a:t>Fear something may go wrong if they start using certain methods or products too early in life.</a:t>
            </a:r>
          </a:p>
          <a:p>
            <a:pPr lvl="0"/>
            <a:r>
              <a:rPr lang="en-US" sz="2000" dirty="0"/>
              <a:t>Fear that their parents will find out they are having/planning to have sex.</a:t>
            </a:r>
          </a:p>
          <a:p>
            <a:endParaRPr lang="en-US" dirty="0"/>
          </a:p>
        </p:txBody>
      </p:sp>
      <p:sp>
        <p:nvSpPr>
          <p:cNvPr id="4" name="Rectangle 5">
            <a:extLst>
              <a:ext uri="{FF2B5EF4-FFF2-40B4-BE49-F238E27FC236}">
                <a16:creationId xmlns:a16="http://schemas.microsoft.com/office/drawing/2014/main" id="{78BD3C1E-F37F-4483-AE0F-6887D7BFF10A}"/>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19</a:t>
            </a:r>
          </a:p>
        </p:txBody>
      </p:sp>
    </p:spTree>
    <p:extLst>
      <p:ext uri="{BB962C8B-B14F-4D97-AF65-F5344CB8AC3E}">
        <p14:creationId xmlns:p14="http://schemas.microsoft.com/office/powerpoint/2010/main" val="19127551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Physical Changes</a:t>
            </a:r>
          </a:p>
        </p:txBody>
      </p:sp>
      <p:sp>
        <p:nvSpPr>
          <p:cNvPr id="3" name="Content Placeholder 2"/>
          <p:cNvSpPr>
            <a:spLocks noGrp="1"/>
          </p:cNvSpPr>
          <p:nvPr>
            <p:ph idx="1"/>
          </p:nvPr>
        </p:nvSpPr>
        <p:spPr/>
        <p:txBody>
          <a:bodyPr/>
          <a:lstStyle/>
          <a:p>
            <a:pPr marL="0" indent="0">
              <a:buNone/>
            </a:pPr>
            <a:r>
              <a:rPr lang="en-US" sz="2200" b="1" dirty="0"/>
              <a:t>Early Adolescence: </a:t>
            </a:r>
          </a:p>
          <a:p>
            <a:r>
              <a:rPr lang="en-US" sz="2200" dirty="0"/>
              <a:t>Puberty; </a:t>
            </a:r>
          </a:p>
          <a:p>
            <a:r>
              <a:rPr lang="en-US" sz="2200" dirty="0"/>
              <a:t>growth of body hair; </a:t>
            </a:r>
          </a:p>
          <a:p>
            <a:r>
              <a:rPr lang="en-US" sz="2200" dirty="0"/>
              <a:t>increased perspiration and oil production in hair and skin; </a:t>
            </a:r>
          </a:p>
          <a:p>
            <a:r>
              <a:rPr lang="en-US" sz="2200" dirty="0"/>
              <a:t>physical growth (both height and weight); </a:t>
            </a:r>
          </a:p>
          <a:p>
            <a:r>
              <a:rPr lang="en-US" sz="2200" dirty="0"/>
              <a:t>breast and hip development and onset of menstruation (girls); </a:t>
            </a:r>
          </a:p>
          <a:p>
            <a:r>
              <a:rPr lang="en-US" sz="2200" dirty="0"/>
              <a:t>growth of testicles and penis, wet dreams, and deepening of voice (boys). </a:t>
            </a:r>
          </a:p>
          <a:p>
            <a:pPr marL="0" indent="0">
              <a:buNone/>
            </a:pPr>
            <a:r>
              <a:rPr lang="en-US" sz="2200" b="1" dirty="0"/>
              <a:t>Late Adolescence: </a:t>
            </a:r>
          </a:p>
          <a:p>
            <a:r>
              <a:rPr lang="en-US" sz="2200" dirty="0"/>
              <a:t>physical growth slows for girls; </a:t>
            </a:r>
          </a:p>
          <a:p>
            <a:r>
              <a:rPr lang="en-US" sz="2200" dirty="0"/>
              <a:t>physical growth continues for boys. </a:t>
            </a:r>
          </a:p>
          <a:p>
            <a:endParaRPr lang="en-US" sz="2800" dirty="0"/>
          </a:p>
        </p:txBody>
      </p:sp>
      <p:sp>
        <p:nvSpPr>
          <p:cNvPr id="4" name="Rectangle 3"/>
          <p:cNvSpPr/>
          <p:nvPr/>
        </p:nvSpPr>
        <p:spPr>
          <a:xfrm>
            <a:off x="2286000" y="2828836"/>
            <a:ext cx="4572000" cy="1200329"/>
          </a:xfrm>
          <a:prstGeom prst="rect">
            <a:avLst/>
          </a:prstGeom>
        </p:spPr>
        <p:txBody>
          <a:bodyPr>
            <a:spAutoFit/>
          </a:bodyPr>
          <a:lstStyle/>
          <a:p>
            <a:r>
              <a:rPr lang="en-US" dirty="0">
                <a:solidFill>
                  <a:srgbClr val="FFFFFF"/>
                </a:solidFill>
              </a:rPr>
              <a:t>•	Late Adolescence: </a:t>
            </a:r>
          </a:p>
          <a:p>
            <a:r>
              <a:rPr lang="en-US" dirty="0">
                <a:solidFill>
                  <a:srgbClr val="FFFFFF"/>
                </a:solidFill>
              </a:rPr>
              <a:t>o	physical growth slows for girls; </a:t>
            </a:r>
          </a:p>
          <a:p>
            <a:r>
              <a:rPr lang="en-US" dirty="0">
                <a:solidFill>
                  <a:srgbClr val="FFFFFF"/>
                </a:solidFill>
              </a:rPr>
              <a:t>o	physical growth continues for boys. </a:t>
            </a:r>
          </a:p>
        </p:txBody>
      </p:sp>
      <p:sp>
        <p:nvSpPr>
          <p:cNvPr id="5" name="Rectangle 5">
            <a:extLst>
              <a:ext uri="{FF2B5EF4-FFF2-40B4-BE49-F238E27FC236}">
                <a16:creationId xmlns:a16="http://schemas.microsoft.com/office/drawing/2014/main" id="{C9B4E60E-3B52-4B1F-9223-882069FB27BA}"/>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2</a:t>
            </a:r>
          </a:p>
        </p:txBody>
      </p:sp>
    </p:spTree>
    <p:extLst>
      <p:ext uri="{BB962C8B-B14F-4D97-AF65-F5344CB8AC3E}">
        <p14:creationId xmlns:p14="http://schemas.microsoft.com/office/powerpoint/2010/main" val="135417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Why Adolescents May Have Unprotected Sex (continued)</a:t>
            </a:r>
          </a:p>
        </p:txBody>
      </p:sp>
      <p:sp>
        <p:nvSpPr>
          <p:cNvPr id="3" name="Content Placeholder 2"/>
          <p:cNvSpPr>
            <a:spLocks noGrp="1"/>
          </p:cNvSpPr>
          <p:nvPr>
            <p:ph idx="1"/>
          </p:nvPr>
        </p:nvSpPr>
        <p:spPr/>
        <p:txBody>
          <a:bodyPr/>
          <a:lstStyle/>
          <a:p>
            <a:pPr lvl="0"/>
            <a:r>
              <a:rPr lang="en-US" sz="2400" dirty="0"/>
              <a:t>Fear that their parents will find out they are having/planning to have sex.</a:t>
            </a:r>
          </a:p>
          <a:p>
            <a:pPr lvl="0"/>
            <a:r>
              <a:rPr lang="en-US" sz="2400" dirty="0"/>
              <a:t>Fear that their peers will know they are sexually active.</a:t>
            </a:r>
          </a:p>
          <a:p>
            <a:pPr lvl="0"/>
            <a:r>
              <a:rPr lang="en-US" sz="2400" dirty="0"/>
              <a:t>Fear of physical examination, especially pelvic exam.</a:t>
            </a:r>
          </a:p>
          <a:p>
            <a:pPr lvl="0"/>
            <a:r>
              <a:rPr lang="en-US" sz="2400" dirty="0"/>
              <a:t>Fear of being asked questions by medical staff.</a:t>
            </a:r>
          </a:p>
          <a:p>
            <a:pPr lvl="0"/>
            <a:r>
              <a:rPr lang="en-US" sz="2400" dirty="0"/>
              <a:t>Fear of being labeled as "cheap" or "loose" or “bad.” </a:t>
            </a:r>
          </a:p>
          <a:p>
            <a:pPr lvl="0"/>
            <a:r>
              <a:rPr lang="en-US" sz="2400" dirty="0"/>
              <a:t>Fear of being seen accessing services. </a:t>
            </a:r>
          </a:p>
        </p:txBody>
      </p:sp>
      <p:sp>
        <p:nvSpPr>
          <p:cNvPr id="4" name="Rectangle 5">
            <a:extLst>
              <a:ext uri="{FF2B5EF4-FFF2-40B4-BE49-F238E27FC236}">
                <a16:creationId xmlns:a16="http://schemas.microsoft.com/office/drawing/2014/main" id="{8E17CA75-FE9B-4A4B-AC7F-43563B586CAE}"/>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20</a:t>
            </a:r>
          </a:p>
        </p:txBody>
      </p:sp>
    </p:spTree>
    <p:extLst>
      <p:ext uri="{BB962C8B-B14F-4D97-AF65-F5344CB8AC3E}">
        <p14:creationId xmlns:p14="http://schemas.microsoft.com/office/powerpoint/2010/main" val="19151837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Healthy Adolescents</a:t>
            </a:r>
          </a:p>
        </p:txBody>
      </p:sp>
      <p:sp>
        <p:nvSpPr>
          <p:cNvPr id="3" name="Content Placeholder 2"/>
          <p:cNvSpPr>
            <a:spLocks noGrp="1"/>
          </p:cNvSpPr>
          <p:nvPr>
            <p:ph idx="1"/>
          </p:nvPr>
        </p:nvSpPr>
        <p:spPr>
          <a:xfrm>
            <a:off x="457200" y="1371600"/>
            <a:ext cx="8229600" cy="4754563"/>
          </a:xfrm>
        </p:spPr>
        <p:txBody>
          <a:bodyPr/>
          <a:lstStyle/>
          <a:p>
            <a:pPr>
              <a:buFont typeface="Arial" panose="020B0604020202020204" pitchFamily="34" charset="0"/>
              <a:buChar char="•"/>
            </a:pPr>
            <a:r>
              <a:rPr lang="en-US" sz="2000" dirty="0"/>
              <a:t>Appreciate their own body</a:t>
            </a:r>
          </a:p>
          <a:p>
            <a:pPr>
              <a:buFont typeface="Arial" panose="020B0604020202020204" pitchFamily="34" charset="0"/>
              <a:buChar char="•"/>
            </a:pPr>
            <a:r>
              <a:rPr lang="en-US" sz="2000" dirty="0"/>
              <a:t>Practice health-promoting behaviors, such as having regular checkups, doing breast and/or testicular self-exams, and seeking early identification of potential problems</a:t>
            </a:r>
          </a:p>
          <a:p>
            <a:pPr>
              <a:buFont typeface="Arial" panose="020B0604020202020204" pitchFamily="34" charset="0"/>
              <a:buChar char="•"/>
            </a:pPr>
            <a:r>
              <a:rPr lang="en-US" sz="2000" dirty="0"/>
              <a:t>Avoid exploitative or manipulative relationships</a:t>
            </a:r>
          </a:p>
          <a:p>
            <a:pPr>
              <a:buFont typeface="Arial" panose="020B0604020202020204" pitchFamily="34" charset="0"/>
              <a:buChar char="•"/>
            </a:pPr>
            <a:r>
              <a:rPr lang="en-US" sz="2000" dirty="0"/>
              <a:t>Identify and live according to their own values</a:t>
            </a:r>
          </a:p>
          <a:p>
            <a:pPr>
              <a:buFont typeface="Arial" panose="020B0604020202020204" pitchFamily="34" charset="0"/>
              <a:buChar char="•"/>
            </a:pPr>
            <a:r>
              <a:rPr lang="en-US" sz="2000" dirty="0"/>
              <a:t>Take responsibility for their own behavior</a:t>
            </a:r>
          </a:p>
          <a:p>
            <a:pPr>
              <a:buFont typeface="Arial" panose="020B0604020202020204" pitchFamily="34" charset="0"/>
              <a:buChar char="•"/>
            </a:pPr>
            <a:r>
              <a:rPr lang="en-US" sz="2000" dirty="0"/>
              <a:t>Communicate effectively with family, peers, and partners</a:t>
            </a:r>
          </a:p>
          <a:p>
            <a:pPr>
              <a:buFont typeface="Arial" panose="020B0604020202020204" pitchFamily="34" charset="0"/>
              <a:buChar char="•"/>
            </a:pPr>
            <a:r>
              <a:rPr lang="en-US" sz="2000" dirty="0"/>
              <a:t>Negotiate sexual limits</a:t>
            </a:r>
          </a:p>
          <a:p>
            <a:pPr>
              <a:buFont typeface="Arial" panose="020B0604020202020204" pitchFamily="34" charset="0"/>
              <a:buChar char="•"/>
            </a:pPr>
            <a:r>
              <a:rPr lang="en-US" sz="2000" dirty="0"/>
              <a:t>Accept refusals for sex</a:t>
            </a:r>
          </a:p>
          <a:p>
            <a:pPr>
              <a:buFont typeface="Arial" panose="020B0604020202020204" pitchFamily="34" charset="0"/>
              <a:buChar char="•"/>
            </a:pPr>
            <a:r>
              <a:rPr lang="en-US" sz="2000" dirty="0"/>
              <a:t>If having sexual intercourse, practice safer sex to prevent sexually transmitted infections (STIs) and unintended pregnancy</a:t>
            </a:r>
          </a:p>
          <a:p>
            <a:pPr>
              <a:buFont typeface="Arial" panose="020B0604020202020204" pitchFamily="34" charset="0"/>
              <a:buChar char="•"/>
            </a:pPr>
            <a:r>
              <a:rPr lang="en-US" sz="2000" dirty="0"/>
              <a:t>Seek new information and resources to enhance their sexuality as needed</a:t>
            </a:r>
          </a:p>
          <a:p>
            <a:pPr marL="0" indent="0">
              <a:buNone/>
            </a:pPr>
            <a:endParaRPr lang="en-US" sz="2000" dirty="0"/>
          </a:p>
        </p:txBody>
      </p:sp>
      <p:sp>
        <p:nvSpPr>
          <p:cNvPr id="4" name="Rectangle 5">
            <a:extLst>
              <a:ext uri="{FF2B5EF4-FFF2-40B4-BE49-F238E27FC236}">
                <a16:creationId xmlns:a16="http://schemas.microsoft.com/office/drawing/2014/main" id="{603867FB-DDC8-494F-A54D-98445FA2A824}"/>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21</a:t>
            </a:r>
          </a:p>
        </p:txBody>
      </p:sp>
    </p:spTree>
    <p:extLst>
      <p:ext uri="{BB962C8B-B14F-4D97-AF65-F5344CB8AC3E}">
        <p14:creationId xmlns:p14="http://schemas.microsoft.com/office/powerpoint/2010/main" val="2623291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Physical Changes (continued)</a:t>
            </a:r>
          </a:p>
        </p:txBody>
      </p:sp>
      <p:sp>
        <p:nvSpPr>
          <p:cNvPr id="3" name="Content Placeholder 2"/>
          <p:cNvSpPr>
            <a:spLocks noGrp="1"/>
          </p:cNvSpPr>
          <p:nvPr>
            <p:ph idx="1"/>
          </p:nvPr>
        </p:nvSpPr>
        <p:spPr/>
        <p:txBody>
          <a:bodyPr/>
          <a:lstStyle/>
          <a:p>
            <a:pPr marL="0" indent="0">
              <a:buNone/>
            </a:pPr>
            <a:r>
              <a:rPr lang="en-US" b="1" dirty="0"/>
              <a:t>Young Adulthood</a:t>
            </a:r>
          </a:p>
          <a:p>
            <a:r>
              <a:rPr lang="en-US" dirty="0"/>
              <a:t>Young women are typically fully physically developed</a:t>
            </a:r>
          </a:p>
          <a:p>
            <a:r>
              <a:rPr lang="en-US" dirty="0"/>
              <a:t>young men continue to gain height, weight, muscle mass, and body hair.</a:t>
            </a:r>
          </a:p>
        </p:txBody>
      </p:sp>
      <p:sp>
        <p:nvSpPr>
          <p:cNvPr id="4" name="Rectangle 5">
            <a:extLst>
              <a:ext uri="{FF2B5EF4-FFF2-40B4-BE49-F238E27FC236}">
                <a16:creationId xmlns:a16="http://schemas.microsoft.com/office/drawing/2014/main" id="{0A4858D2-F11B-4CC1-9CD2-6705F3EBE948}"/>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3</a:t>
            </a:r>
          </a:p>
        </p:txBody>
      </p:sp>
    </p:spTree>
    <p:extLst>
      <p:ext uri="{BB962C8B-B14F-4D97-AF65-F5344CB8AC3E}">
        <p14:creationId xmlns:p14="http://schemas.microsoft.com/office/powerpoint/2010/main" val="3632764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Cognitive Changes</a:t>
            </a:r>
          </a:p>
        </p:txBody>
      </p:sp>
      <p:sp>
        <p:nvSpPr>
          <p:cNvPr id="3" name="Content Placeholder 2"/>
          <p:cNvSpPr>
            <a:spLocks noGrp="1"/>
          </p:cNvSpPr>
          <p:nvPr>
            <p:ph idx="1"/>
          </p:nvPr>
        </p:nvSpPr>
        <p:spPr>
          <a:xfrm>
            <a:off x="457200" y="1395413"/>
            <a:ext cx="8229600" cy="4876800"/>
          </a:xfrm>
        </p:spPr>
        <p:txBody>
          <a:bodyPr/>
          <a:lstStyle/>
          <a:p>
            <a:pPr marL="0" indent="0">
              <a:buNone/>
            </a:pPr>
            <a:r>
              <a:rPr lang="en-US" sz="2000" b="1" dirty="0"/>
              <a:t>Early Adolescence: </a:t>
            </a:r>
          </a:p>
          <a:p>
            <a:r>
              <a:rPr lang="en-US" sz="2000" dirty="0"/>
              <a:t>growth in capacity for abstract thought; </a:t>
            </a:r>
          </a:p>
          <a:p>
            <a:r>
              <a:rPr lang="en-US" sz="2000" dirty="0"/>
              <a:t>mostly interested in present with little thought for future; </a:t>
            </a:r>
          </a:p>
          <a:p>
            <a:r>
              <a:rPr lang="en-US" sz="2000" dirty="0"/>
              <a:t>expansion of and increased importance placed on intellectual interests; </a:t>
            </a:r>
          </a:p>
          <a:p>
            <a:r>
              <a:rPr lang="en-US" sz="2000" dirty="0"/>
              <a:t>deepening of moral thought. </a:t>
            </a:r>
          </a:p>
          <a:p>
            <a:pPr marL="0" indent="0">
              <a:buNone/>
            </a:pPr>
            <a:r>
              <a:rPr lang="en-US" sz="2000" b="1" dirty="0"/>
              <a:t>Late Adolescence: </a:t>
            </a:r>
          </a:p>
          <a:p>
            <a:r>
              <a:rPr lang="en-US" sz="2000" dirty="0"/>
              <a:t>continued growth in capacity for abstract thought; </a:t>
            </a:r>
          </a:p>
          <a:p>
            <a:r>
              <a:rPr lang="en-US" sz="2000" dirty="0"/>
              <a:t>increased and evolving capacity for goal-setting and decision-making; </a:t>
            </a:r>
          </a:p>
          <a:p>
            <a:r>
              <a:rPr lang="en-US" sz="2000" dirty="0"/>
              <a:t>interest in moral reasoning; </a:t>
            </a:r>
          </a:p>
          <a:p>
            <a:r>
              <a:rPr lang="en-US" sz="2000" dirty="0"/>
              <a:t>growth in connection to peer group, community; </a:t>
            </a:r>
          </a:p>
          <a:p>
            <a:r>
              <a:rPr lang="en-US" sz="2000" dirty="0"/>
              <a:t>questioning of faith, beliefs, and meaning of life; </a:t>
            </a:r>
          </a:p>
          <a:p>
            <a:r>
              <a:rPr lang="en-US" sz="2000" dirty="0"/>
              <a:t>growing interest in social justice, equity, and fairness. </a:t>
            </a:r>
          </a:p>
          <a:p>
            <a:endParaRPr lang="en-US" dirty="0"/>
          </a:p>
        </p:txBody>
      </p:sp>
      <p:sp>
        <p:nvSpPr>
          <p:cNvPr id="4" name="Rectangle 5">
            <a:extLst>
              <a:ext uri="{FF2B5EF4-FFF2-40B4-BE49-F238E27FC236}">
                <a16:creationId xmlns:a16="http://schemas.microsoft.com/office/drawing/2014/main" id="{C7085271-0DA3-4ADA-B6CE-4336E6859D6B}"/>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4</a:t>
            </a:r>
          </a:p>
        </p:txBody>
      </p:sp>
    </p:spTree>
    <p:extLst>
      <p:ext uri="{BB962C8B-B14F-4D97-AF65-F5344CB8AC3E}">
        <p14:creationId xmlns:p14="http://schemas.microsoft.com/office/powerpoint/2010/main" val="6236641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Cognitive Changes (continued)</a:t>
            </a:r>
          </a:p>
        </p:txBody>
      </p:sp>
      <p:sp>
        <p:nvSpPr>
          <p:cNvPr id="3" name="Content Placeholder 2"/>
          <p:cNvSpPr>
            <a:spLocks noGrp="1"/>
          </p:cNvSpPr>
          <p:nvPr>
            <p:ph idx="1"/>
          </p:nvPr>
        </p:nvSpPr>
        <p:spPr/>
        <p:txBody>
          <a:bodyPr/>
          <a:lstStyle/>
          <a:p>
            <a:pPr marL="0" indent="0">
              <a:buNone/>
            </a:pPr>
            <a:r>
              <a:rPr lang="en-US" b="1" dirty="0"/>
              <a:t>Young Adulthood</a:t>
            </a:r>
          </a:p>
          <a:p>
            <a:r>
              <a:rPr lang="en-US" dirty="0"/>
              <a:t>ability to plan ideas from beginning to end</a:t>
            </a:r>
          </a:p>
          <a:p>
            <a:r>
              <a:rPr lang="en-US" dirty="0"/>
              <a:t> increased ability to delay gratification</a:t>
            </a:r>
          </a:p>
          <a:p>
            <a:r>
              <a:rPr lang="en-US" dirty="0"/>
              <a:t> examination of inner experiences</a:t>
            </a:r>
          </a:p>
          <a:p>
            <a:r>
              <a:rPr lang="en-US" dirty="0"/>
              <a:t>increased concern for the future</a:t>
            </a:r>
          </a:p>
          <a:p>
            <a:r>
              <a:rPr lang="en-US" dirty="0"/>
              <a:t>deepening of moral reasoning.</a:t>
            </a:r>
          </a:p>
        </p:txBody>
      </p:sp>
      <p:sp>
        <p:nvSpPr>
          <p:cNvPr id="4" name="Rectangle 5">
            <a:extLst>
              <a:ext uri="{FF2B5EF4-FFF2-40B4-BE49-F238E27FC236}">
                <a16:creationId xmlns:a16="http://schemas.microsoft.com/office/drawing/2014/main" id="{C4506EC0-F499-4D50-864E-85F91CB65C96}"/>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5</a:t>
            </a:r>
          </a:p>
        </p:txBody>
      </p:sp>
    </p:spTree>
    <p:extLst>
      <p:ext uri="{BB962C8B-B14F-4D97-AF65-F5344CB8AC3E}">
        <p14:creationId xmlns:p14="http://schemas.microsoft.com/office/powerpoint/2010/main" val="1613004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Social and Emotional Changes</a:t>
            </a:r>
          </a:p>
        </p:txBody>
      </p:sp>
      <p:sp>
        <p:nvSpPr>
          <p:cNvPr id="3" name="Content Placeholder 2"/>
          <p:cNvSpPr>
            <a:spLocks noGrp="1"/>
          </p:cNvSpPr>
          <p:nvPr>
            <p:ph idx="1"/>
          </p:nvPr>
        </p:nvSpPr>
        <p:spPr/>
        <p:txBody>
          <a:bodyPr/>
          <a:lstStyle/>
          <a:p>
            <a:pPr marL="0" indent="0">
              <a:buNone/>
            </a:pPr>
            <a:r>
              <a:rPr lang="en-US" sz="2100" b="1" dirty="0"/>
              <a:t>Early Adolescence: </a:t>
            </a:r>
          </a:p>
          <a:p>
            <a:r>
              <a:rPr lang="en-US" sz="2100" dirty="0"/>
              <a:t>struggle with sense of identity; </a:t>
            </a:r>
          </a:p>
          <a:p>
            <a:r>
              <a:rPr lang="en-US" sz="2100" dirty="0"/>
              <a:t>feel awkward about themselves and their body; </a:t>
            </a:r>
          </a:p>
          <a:p>
            <a:r>
              <a:rPr lang="en-US" sz="2100" dirty="0"/>
              <a:t>worry about being ‘normal’; </a:t>
            </a:r>
          </a:p>
          <a:p>
            <a:r>
              <a:rPr lang="en-US" sz="2100" dirty="0"/>
              <a:t>developing critical lens of and heightened conflict with parents; </a:t>
            </a:r>
          </a:p>
          <a:p>
            <a:r>
              <a:rPr lang="en-US" sz="2100" dirty="0"/>
              <a:t>increasing identification with peer group; </a:t>
            </a:r>
          </a:p>
          <a:p>
            <a:r>
              <a:rPr lang="en-US" sz="2100" dirty="0"/>
              <a:t>increase in desire for independence; </a:t>
            </a:r>
          </a:p>
          <a:p>
            <a:r>
              <a:rPr lang="en-US" sz="2100" dirty="0"/>
              <a:t>prone to mood swings; </a:t>
            </a:r>
          </a:p>
          <a:p>
            <a:r>
              <a:rPr lang="en-US" sz="2100" dirty="0"/>
              <a:t>beginning to test rules and boundaries; </a:t>
            </a:r>
          </a:p>
          <a:p>
            <a:r>
              <a:rPr lang="en-US" sz="2100" dirty="0"/>
              <a:t>increased interest in privacy; </a:t>
            </a:r>
          </a:p>
          <a:p>
            <a:r>
              <a:rPr lang="en-US" sz="2100" dirty="0"/>
              <a:t>increased awareness of sexual desire. </a:t>
            </a:r>
          </a:p>
          <a:p>
            <a:endParaRPr lang="en-US" dirty="0"/>
          </a:p>
        </p:txBody>
      </p:sp>
      <p:sp>
        <p:nvSpPr>
          <p:cNvPr id="4" name="Rectangle 5">
            <a:extLst>
              <a:ext uri="{FF2B5EF4-FFF2-40B4-BE49-F238E27FC236}">
                <a16:creationId xmlns:a16="http://schemas.microsoft.com/office/drawing/2014/main" id="{00F4C157-FC6B-4162-BE74-CE4A0BA24B2E}"/>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6</a:t>
            </a:r>
          </a:p>
        </p:txBody>
      </p:sp>
    </p:spTree>
    <p:extLst>
      <p:ext uri="{BB962C8B-B14F-4D97-AF65-F5344CB8AC3E}">
        <p14:creationId xmlns:p14="http://schemas.microsoft.com/office/powerpoint/2010/main" val="268973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Social and Emotional Changes</a:t>
            </a:r>
            <a:br>
              <a:rPr lang="en-US" sz="3200" dirty="0"/>
            </a:br>
            <a:r>
              <a:rPr lang="en-US" sz="3200" dirty="0"/>
              <a:t>(continued)</a:t>
            </a:r>
          </a:p>
        </p:txBody>
      </p:sp>
      <p:sp>
        <p:nvSpPr>
          <p:cNvPr id="3" name="Content Placeholder 2"/>
          <p:cNvSpPr>
            <a:spLocks noGrp="1"/>
          </p:cNvSpPr>
          <p:nvPr>
            <p:ph idx="1"/>
          </p:nvPr>
        </p:nvSpPr>
        <p:spPr/>
        <p:txBody>
          <a:bodyPr/>
          <a:lstStyle/>
          <a:p>
            <a:r>
              <a:rPr lang="en-US" sz="2400" dirty="0"/>
              <a:t>heightened sense of justice and fairness; </a:t>
            </a:r>
          </a:p>
          <a:p>
            <a:r>
              <a:rPr lang="en-US" sz="2400" dirty="0"/>
              <a:t>increased drive for independence with resultant distance from parents or other authority figures; </a:t>
            </a:r>
          </a:p>
          <a:p>
            <a:r>
              <a:rPr lang="en-US" sz="2400" dirty="0"/>
              <a:t>increasing awareness of responsibilities to family and community; </a:t>
            </a:r>
          </a:p>
          <a:p>
            <a:r>
              <a:rPr lang="en-US" sz="2400" dirty="0"/>
              <a:t>greater reliance on friendship networks and peer group; </a:t>
            </a:r>
          </a:p>
          <a:p>
            <a:r>
              <a:rPr lang="en-US" sz="2400" dirty="0"/>
              <a:t>heightened capacity for emotional regulation; </a:t>
            </a:r>
          </a:p>
          <a:p>
            <a:r>
              <a:rPr lang="en-US" sz="2400" dirty="0"/>
              <a:t>experience feelings of love and passion; </a:t>
            </a:r>
          </a:p>
          <a:p>
            <a:r>
              <a:rPr lang="en-US" sz="2400" dirty="0"/>
              <a:t>increasing interest in sex</a:t>
            </a:r>
            <a:r>
              <a:rPr lang="en-US" dirty="0"/>
              <a:t>. </a:t>
            </a:r>
          </a:p>
          <a:p>
            <a:endParaRPr lang="en-US" dirty="0"/>
          </a:p>
        </p:txBody>
      </p:sp>
      <p:sp>
        <p:nvSpPr>
          <p:cNvPr id="4" name="Rectangle 5">
            <a:extLst>
              <a:ext uri="{FF2B5EF4-FFF2-40B4-BE49-F238E27FC236}">
                <a16:creationId xmlns:a16="http://schemas.microsoft.com/office/drawing/2014/main" id="{EFC82670-0E1F-4E4D-B04D-6DE23F21F6D0}"/>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7</a:t>
            </a:r>
          </a:p>
        </p:txBody>
      </p:sp>
    </p:spTree>
    <p:extLst>
      <p:ext uri="{BB962C8B-B14F-4D97-AF65-F5344CB8AC3E}">
        <p14:creationId xmlns:p14="http://schemas.microsoft.com/office/powerpoint/2010/main" val="30893824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Social and Emotional Changes</a:t>
            </a:r>
            <a:br>
              <a:rPr lang="en-US" sz="3200" dirty="0"/>
            </a:br>
            <a:r>
              <a:rPr lang="en-US" sz="3200" dirty="0"/>
              <a:t>(continued)</a:t>
            </a:r>
          </a:p>
        </p:txBody>
      </p:sp>
      <p:sp>
        <p:nvSpPr>
          <p:cNvPr id="3" name="Content Placeholder 2"/>
          <p:cNvSpPr>
            <a:spLocks noGrp="1"/>
          </p:cNvSpPr>
          <p:nvPr>
            <p:ph idx="1"/>
          </p:nvPr>
        </p:nvSpPr>
        <p:spPr/>
        <p:txBody>
          <a:bodyPr/>
          <a:lstStyle/>
          <a:p>
            <a:pPr marL="0" indent="0">
              <a:buNone/>
            </a:pPr>
            <a:r>
              <a:rPr lang="en-US" sz="2400" b="1" dirty="0"/>
              <a:t>Young Adulthood</a:t>
            </a:r>
          </a:p>
          <a:p>
            <a:r>
              <a:rPr lang="en-US" sz="2400" dirty="0"/>
              <a:t>firmer sense of independent identity</a:t>
            </a:r>
          </a:p>
          <a:p>
            <a:r>
              <a:rPr lang="en-US" sz="2400" dirty="0"/>
              <a:t>including sexual identity</a:t>
            </a:r>
          </a:p>
          <a:p>
            <a:r>
              <a:rPr lang="en-US" sz="2400" dirty="0"/>
              <a:t>increased emotional stability and self-reliance</a:t>
            </a:r>
          </a:p>
          <a:p>
            <a:r>
              <a:rPr lang="en-US" sz="2400" dirty="0"/>
              <a:t>deeper connection to peers</a:t>
            </a:r>
          </a:p>
          <a:p>
            <a:r>
              <a:rPr lang="en-US" sz="2400" dirty="0"/>
              <a:t>community and family relationships</a:t>
            </a:r>
          </a:p>
          <a:p>
            <a:r>
              <a:rPr lang="en-US" sz="2400" dirty="0"/>
              <a:t>regrowth of interest in social and cultural traditions</a:t>
            </a:r>
          </a:p>
          <a:p>
            <a:r>
              <a:rPr lang="en-US" sz="2400" dirty="0"/>
              <a:t>development of serious romantic relationships</a:t>
            </a:r>
          </a:p>
        </p:txBody>
      </p:sp>
      <p:sp>
        <p:nvSpPr>
          <p:cNvPr id="4" name="Rectangle 5">
            <a:extLst>
              <a:ext uri="{FF2B5EF4-FFF2-40B4-BE49-F238E27FC236}">
                <a16:creationId xmlns:a16="http://schemas.microsoft.com/office/drawing/2014/main" id="{6FD18764-8286-4E5B-9BE3-75189D9ADA92}"/>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8</a:t>
            </a:r>
          </a:p>
        </p:txBody>
      </p:sp>
    </p:spTree>
    <p:extLst>
      <p:ext uri="{BB962C8B-B14F-4D97-AF65-F5344CB8AC3E}">
        <p14:creationId xmlns:p14="http://schemas.microsoft.com/office/powerpoint/2010/main" val="3192114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Types of Risk-Taking Behavior</a:t>
            </a:r>
            <a:br>
              <a:rPr lang="en-US" dirty="0"/>
            </a:br>
            <a:endParaRPr lang="en-US" dirty="0"/>
          </a:p>
        </p:txBody>
      </p:sp>
      <p:sp>
        <p:nvSpPr>
          <p:cNvPr id="3" name="Content Placeholder 2"/>
          <p:cNvSpPr>
            <a:spLocks noGrp="1"/>
          </p:cNvSpPr>
          <p:nvPr>
            <p:ph idx="1"/>
          </p:nvPr>
        </p:nvSpPr>
        <p:spPr/>
        <p:txBody>
          <a:bodyPr/>
          <a:lstStyle/>
          <a:p>
            <a:r>
              <a:rPr lang="en-US" sz="2400" dirty="0"/>
              <a:t>Impulsive decision-making </a:t>
            </a:r>
          </a:p>
          <a:p>
            <a:r>
              <a:rPr lang="en-US" sz="2400" dirty="0"/>
              <a:t>Failure to consider consequences, or lack of information about risk</a:t>
            </a:r>
          </a:p>
          <a:p>
            <a:r>
              <a:rPr lang="en-US" sz="2400" dirty="0"/>
              <a:t>Social, sexual, or other experimentation</a:t>
            </a:r>
          </a:p>
          <a:p>
            <a:r>
              <a:rPr lang="en-US" sz="2400" dirty="0"/>
              <a:t>Provoking or testing limits through argument</a:t>
            </a:r>
          </a:p>
          <a:p>
            <a:r>
              <a:rPr lang="en-US" sz="2400" dirty="0"/>
              <a:t>Reckless behavior</a:t>
            </a:r>
          </a:p>
          <a:p>
            <a:r>
              <a:rPr lang="en-US" sz="2400" dirty="0"/>
              <a:t>Experimentation with substances, such as </a:t>
            </a:r>
          </a:p>
          <a:p>
            <a:pPr marL="0" indent="0">
              <a:buNone/>
            </a:pPr>
            <a:r>
              <a:rPr lang="en-US" sz="2400" dirty="0"/>
              <a:t>      alcohol or drugs</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3685699"/>
            <a:ext cx="2364503" cy="212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5">
            <a:extLst>
              <a:ext uri="{FF2B5EF4-FFF2-40B4-BE49-F238E27FC236}">
                <a16:creationId xmlns:a16="http://schemas.microsoft.com/office/drawing/2014/main" id="{F67A1B77-DDA3-4127-B4B3-C002C9E87A7C}"/>
              </a:ext>
            </a:extLst>
          </p:cNvPr>
          <p:cNvSpPr>
            <a:spLocks noChangeArrowheads="1"/>
          </p:cNvSpPr>
          <p:nvPr/>
        </p:nvSpPr>
        <p:spPr bwMode="auto">
          <a:xfrm>
            <a:off x="3200400" y="6477000"/>
            <a:ext cx="5741989" cy="2286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Developmental Characteristics of Adolescence and Young Adulthood, Session III Topic 3 Slide 9</a:t>
            </a:r>
          </a:p>
        </p:txBody>
      </p:sp>
    </p:spTree>
    <p:extLst>
      <p:ext uri="{BB962C8B-B14F-4D97-AF65-F5344CB8AC3E}">
        <p14:creationId xmlns:p14="http://schemas.microsoft.com/office/powerpoint/2010/main" val="3595268161"/>
      </p:ext>
    </p:extLst>
  </p:cSld>
  <p:clrMapOvr>
    <a:masterClrMapping/>
  </p:clrMapOvr>
</p:sld>
</file>

<file path=ppt/theme/theme1.xml><?xml version="1.0" encoding="utf-8"?>
<a:theme xmlns:a="http://schemas.openxmlformats.org/drawingml/2006/main" name="TRP Template">
  <a:themeElements>
    <a:clrScheme name="">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7BB6FD"/>
      </a:hlink>
      <a:folHlink>
        <a:srgbClr val="FFE701"/>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0000"/>
        </a:dk1>
        <a:lt1>
          <a:srgbClr val="FFFFFF"/>
        </a:lt1>
        <a:dk2>
          <a:srgbClr val="000000"/>
        </a:dk2>
        <a:lt2>
          <a:srgbClr val="080808"/>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4">
        <a:dk1>
          <a:srgbClr val="000000"/>
        </a:dk1>
        <a:lt1>
          <a:srgbClr val="5F5F5F"/>
        </a:lt1>
        <a:dk2>
          <a:srgbClr val="FFFFFF"/>
        </a:dk2>
        <a:lt2>
          <a:srgbClr val="080808"/>
        </a:lt2>
        <a:accent1>
          <a:srgbClr val="BBE0E3"/>
        </a:accent1>
        <a:accent2>
          <a:srgbClr val="333399"/>
        </a:accent2>
        <a:accent3>
          <a:srgbClr val="B6B6B6"/>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16">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59A3FD"/>
        </a:hlink>
        <a:folHlink>
          <a:srgbClr val="FFE70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3059</TotalTime>
  <Words>3463</Words>
  <Application>Microsoft Office PowerPoint</Application>
  <PresentationFormat>On-screen Show (4:3)</PresentationFormat>
  <Paragraphs>272</Paragraphs>
  <Slides>21</Slides>
  <Notes>21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MS Gothic</vt:lpstr>
      <vt:lpstr>ＭＳ Ｐゴシック</vt:lpstr>
      <vt:lpstr>Arial</vt:lpstr>
      <vt:lpstr>Arial Black</vt:lpstr>
      <vt:lpstr>Calibri</vt:lpstr>
      <vt:lpstr>Courier New</vt:lpstr>
      <vt:lpstr>GillSans</vt:lpstr>
      <vt:lpstr>Symbol</vt:lpstr>
      <vt:lpstr>Times New Roman</vt:lpstr>
      <vt:lpstr>TRP Template</vt:lpstr>
      <vt:lpstr>Pre-service Education on FP and AYSRH</vt:lpstr>
      <vt:lpstr>Physical Changes</vt:lpstr>
      <vt:lpstr>Physical Changes (continued)</vt:lpstr>
      <vt:lpstr>Cognitive Changes</vt:lpstr>
      <vt:lpstr>Cognitive Changes (continued)</vt:lpstr>
      <vt:lpstr>Social and Emotional Changes</vt:lpstr>
      <vt:lpstr>Social and Emotional Changes (continued)</vt:lpstr>
      <vt:lpstr>Social and Emotional Changes (continued)</vt:lpstr>
      <vt:lpstr>Types of Risk-Taking Behavior </vt:lpstr>
      <vt:lpstr>Reasons for Risk-taking</vt:lpstr>
      <vt:lpstr>Consequences of Adolescent Risk-Taking </vt:lpstr>
      <vt:lpstr>Gender Roles</vt:lpstr>
      <vt:lpstr>Gender Roles (continued)</vt:lpstr>
      <vt:lpstr>Why Adolescents May Have Unprotected Sex</vt:lpstr>
      <vt:lpstr>Why Adolescents May Have Unprotected Sex (continued)</vt:lpstr>
      <vt:lpstr>Why Adolescents May Have Unprotected Sex (continued)</vt:lpstr>
      <vt:lpstr>Why Adolescents May Have Unprotected Sex (continued)</vt:lpstr>
      <vt:lpstr>Why Adolescents May Have Unprotected Sex (continued)</vt:lpstr>
      <vt:lpstr>Why Adolescents May Have Unprotected Sex (continued)</vt:lpstr>
      <vt:lpstr>Why Adolescents May Have Unprotected Sex (continued)</vt:lpstr>
      <vt:lpstr>Healthy Adolescents</vt:lpstr>
    </vt:vector>
  </TitlesOfParts>
  <Company>Pathfinder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Cathy Solter</dc:creator>
  <cp:lastModifiedBy>Elizabeth Williams</cp:lastModifiedBy>
  <cp:revision>10</cp:revision>
  <dcterms:created xsi:type="dcterms:W3CDTF">2017-09-23T01:45:04Z</dcterms:created>
  <dcterms:modified xsi:type="dcterms:W3CDTF">2018-04-13T14:34:32Z</dcterms:modified>
</cp:coreProperties>
</file>